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9" r:id="rId2"/>
    <p:sldId id="300" r:id="rId3"/>
    <p:sldId id="261" r:id="rId4"/>
    <p:sldId id="256" r:id="rId5"/>
    <p:sldId id="257" r:id="rId6"/>
    <p:sldId id="294" r:id="rId7"/>
    <p:sldId id="277" r:id="rId8"/>
    <p:sldId id="265" r:id="rId9"/>
    <p:sldId id="295" r:id="rId10"/>
    <p:sldId id="297" r:id="rId11"/>
    <p:sldId id="274" r:id="rId12"/>
    <p:sldId id="298" r:id="rId13"/>
    <p:sldId id="287" r:id="rId14"/>
    <p:sldId id="289" r:id="rId15"/>
    <p:sldId id="290" r:id="rId16"/>
    <p:sldId id="291" r:id="rId17"/>
    <p:sldId id="285" r:id="rId18"/>
    <p:sldId id="259" r:id="rId19"/>
    <p:sldId id="269" r:id="rId20"/>
    <p:sldId id="292" r:id="rId21"/>
    <p:sldId id="278" r:id="rId22"/>
    <p:sldId id="293" r:id="rId23"/>
    <p:sldId id="283" r:id="rId24"/>
    <p:sldId id="258" r:id="rId25"/>
    <p:sldId id="296" r:id="rId26"/>
    <p:sldId id="262" r:id="rId27"/>
  </p:sldIdLst>
  <p:sldSz cx="8750300" cy="68770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7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E34"/>
    <a:srgbClr val="8DCD47"/>
    <a:srgbClr val="009D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9" autoAdjust="0"/>
    <p:restoredTop sz="71447" autoAdjust="0"/>
  </p:normalViewPr>
  <p:slideViewPr>
    <p:cSldViewPr snapToGrid="0" snapToObjects="1">
      <p:cViewPr varScale="1">
        <p:scale>
          <a:sx n="31" d="100"/>
          <a:sy n="31" d="100"/>
        </p:scale>
        <p:origin x="1584" y="36"/>
      </p:cViewPr>
      <p:guideLst>
        <p:guide orient="horz" pos="2166"/>
        <p:guide pos="2756"/>
      </p:guideLst>
    </p:cSldViewPr>
  </p:slideViewPr>
  <p:outlineViewPr>
    <p:cViewPr>
      <p:scale>
        <a:sx n="33" d="100"/>
        <a:sy n="33" d="100"/>
      </p:scale>
      <p:origin x="0" y="-7230"/>
    </p:cViewPr>
  </p:outlineViewPr>
  <p:notesTextViewPr>
    <p:cViewPr>
      <p:scale>
        <a:sx n="3" d="2"/>
        <a:sy n="3" d="2"/>
      </p:scale>
      <p:origin x="0" y="0"/>
    </p:cViewPr>
  </p:notesTextViewPr>
  <p:sorterViewPr>
    <p:cViewPr>
      <p:scale>
        <a:sx n="100" d="100"/>
        <a:sy n="100" d="100"/>
      </p:scale>
      <p:origin x="0" y="-23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74D1B9-0147-2D42-AFC8-36C4F1CFD4FC}"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3ED4F1D3-79E3-0348-8C93-1DF4F6B6336A}">
      <dgm:prSet phldrT="[Text]" custT="1"/>
      <dgm:spPr>
        <a:solidFill>
          <a:srgbClr val="FFFF00"/>
        </a:solidFill>
      </dgm:spPr>
      <dgm:t>
        <a:bodyPr/>
        <a:lstStyle/>
        <a:p>
          <a:r>
            <a:rPr lang="en-GB" sz="1400" b="1" dirty="0">
              <a:solidFill>
                <a:srgbClr val="009D3D"/>
              </a:solidFill>
              <a:effectLst/>
              <a:latin typeface="Roboto slab"/>
              <a:cs typeface="Roboto slab"/>
            </a:rPr>
            <a:t>Our promise to you</a:t>
          </a:r>
          <a:endParaRPr lang="en-US" sz="1400" b="1" dirty="0">
            <a:solidFill>
              <a:srgbClr val="009D3D"/>
            </a:solidFill>
            <a:effectLst/>
            <a:latin typeface="Roboto slab"/>
            <a:cs typeface="Roboto slab"/>
          </a:endParaRPr>
        </a:p>
      </dgm:t>
    </dgm:pt>
    <dgm:pt modelId="{9A93FAED-104B-4246-A583-9C5DA2E8A3B0}" type="parTrans" cxnId="{043FB88B-2AA4-1F49-A3A7-AE1E8ACBED58}">
      <dgm:prSet/>
      <dgm:spPr/>
      <dgm:t>
        <a:bodyPr/>
        <a:lstStyle/>
        <a:p>
          <a:endParaRPr lang="en-US">
            <a:latin typeface="Roboto slab"/>
            <a:cs typeface="Roboto slab"/>
          </a:endParaRPr>
        </a:p>
      </dgm:t>
    </dgm:pt>
    <dgm:pt modelId="{BED32E0E-376C-644F-8185-06F642610C70}" type="sibTrans" cxnId="{043FB88B-2AA4-1F49-A3A7-AE1E8ACBED58}">
      <dgm:prSet/>
      <dgm:spPr/>
      <dgm:t>
        <a:bodyPr/>
        <a:lstStyle/>
        <a:p>
          <a:endParaRPr lang="en-US">
            <a:latin typeface="Roboto slab"/>
            <a:cs typeface="Roboto slab"/>
          </a:endParaRPr>
        </a:p>
      </dgm:t>
    </dgm:pt>
    <dgm:pt modelId="{B690B362-8356-3440-9DAF-3873E55C435C}">
      <dgm:prSet phldrT="[Text]" custT="1"/>
      <dgm:spPr>
        <a:solidFill>
          <a:srgbClr val="009D3D"/>
        </a:solidFill>
      </dgm:spPr>
      <dgm:t>
        <a:bodyPr/>
        <a:lstStyle/>
        <a:p>
          <a:pPr>
            <a:lnSpc>
              <a:spcPct val="110000"/>
            </a:lnSpc>
          </a:pPr>
          <a:r>
            <a:rPr lang="en-GB" sz="1050" b="1" dirty="0">
              <a:solidFill>
                <a:srgbClr val="FFFF00"/>
              </a:solidFill>
              <a:effectLst/>
              <a:latin typeface="Roboto slab"/>
              <a:cs typeface="Roboto slab"/>
            </a:rPr>
            <a:t>Be a good employer</a:t>
          </a:r>
          <a:endParaRPr lang="en-US" sz="1050" b="1" dirty="0">
            <a:solidFill>
              <a:srgbClr val="FFFF00"/>
            </a:solidFill>
            <a:effectLst/>
            <a:latin typeface="Roboto slab"/>
            <a:cs typeface="Roboto slab"/>
          </a:endParaRPr>
        </a:p>
      </dgm:t>
    </dgm:pt>
    <dgm:pt modelId="{944CA33C-0913-074B-AF9B-D7F7504E9C08}" type="parTrans" cxnId="{4796CF1D-F90E-A849-A697-4343554F702C}">
      <dgm:prSet/>
      <dgm:spPr>
        <a:ln w="38100" cmpd="sng">
          <a:solidFill>
            <a:srgbClr val="009D3D"/>
          </a:solidFill>
        </a:ln>
      </dgm:spPr>
      <dgm:t>
        <a:bodyPr/>
        <a:lstStyle/>
        <a:p>
          <a:endParaRPr lang="en-US">
            <a:latin typeface="Roboto slab"/>
            <a:cs typeface="Roboto slab"/>
          </a:endParaRPr>
        </a:p>
      </dgm:t>
    </dgm:pt>
    <dgm:pt modelId="{BA99953E-F797-024A-AEEA-79471C736559}" type="sibTrans" cxnId="{4796CF1D-F90E-A849-A697-4343554F702C}">
      <dgm:prSet/>
      <dgm:spPr/>
      <dgm:t>
        <a:bodyPr/>
        <a:lstStyle/>
        <a:p>
          <a:endParaRPr lang="en-US">
            <a:latin typeface="Roboto slab"/>
            <a:cs typeface="Roboto slab"/>
          </a:endParaRPr>
        </a:p>
      </dgm:t>
    </dgm:pt>
    <dgm:pt modelId="{EEF62D1C-5770-504B-87F8-8086999E1AF0}">
      <dgm:prSet phldrT="[Text]" custT="1"/>
      <dgm:spPr>
        <a:solidFill>
          <a:srgbClr val="009D3D"/>
        </a:solidFill>
      </dgm:spPr>
      <dgm:t>
        <a:bodyPr/>
        <a:lstStyle/>
        <a:p>
          <a:pPr>
            <a:lnSpc>
              <a:spcPct val="110000"/>
            </a:lnSpc>
          </a:pPr>
          <a:r>
            <a:rPr lang="en-GB" sz="1050" b="1" dirty="0">
              <a:solidFill>
                <a:srgbClr val="FFFF00"/>
              </a:solidFill>
              <a:effectLst/>
              <a:latin typeface="Roboto slab"/>
              <a:cs typeface="Roboto slab"/>
            </a:rPr>
            <a:t>Be fair </a:t>
          </a:r>
          <a:br>
            <a:rPr lang="en-GB" sz="1050" b="1" dirty="0">
              <a:solidFill>
                <a:srgbClr val="FFFF00"/>
              </a:solidFill>
              <a:effectLst/>
              <a:latin typeface="Roboto slab"/>
              <a:cs typeface="Roboto slab"/>
            </a:rPr>
          </a:br>
          <a:r>
            <a:rPr lang="en-GB" sz="1050" b="1" dirty="0">
              <a:solidFill>
                <a:srgbClr val="FFFF00"/>
              </a:solidFill>
              <a:effectLst/>
              <a:latin typeface="Roboto slab"/>
              <a:cs typeface="Roboto slab"/>
            </a:rPr>
            <a:t>and open</a:t>
          </a:r>
          <a:endParaRPr lang="en-US" sz="1050" b="1" dirty="0">
            <a:solidFill>
              <a:srgbClr val="FFFF00"/>
            </a:solidFill>
            <a:effectLst/>
            <a:latin typeface="Roboto slab"/>
            <a:cs typeface="Roboto slab"/>
          </a:endParaRPr>
        </a:p>
      </dgm:t>
    </dgm:pt>
    <dgm:pt modelId="{E1B6D797-91B0-3B46-B01A-B8649B086D50}" type="parTrans" cxnId="{2088B1CD-E8EA-D449-8F53-821065F59FFE}">
      <dgm:prSet/>
      <dgm:spPr>
        <a:ln w="38100" cmpd="sng">
          <a:solidFill>
            <a:srgbClr val="009D3D"/>
          </a:solidFill>
        </a:ln>
      </dgm:spPr>
      <dgm:t>
        <a:bodyPr/>
        <a:lstStyle/>
        <a:p>
          <a:endParaRPr lang="en-US">
            <a:latin typeface="Roboto slab"/>
            <a:cs typeface="Roboto slab"/>
          </a:endParaRPr>
        </a:p>
      </dgm:t>
    </dgm:pt>
    <dgm:pt modelId="{16D58D41-4FDA-F64B-886E-7EF63D3C33EB}" type="sibTrans" cxnId="{2088B1CD-E8EA-D449-8F53-821065F59FFE}">
      <dgm:prSet/>
      <dgm:spPr/>
      <dgm:t>
        <a:bodyPr/>
        <a:lstStyle/>
        <a:p>
          <a:endParaRPr lang="en-US">
            <a:latin typeface="Roboto slab"/>
            <a:cs typeface="Roboto slab"/>
          </a:endParaRPr>
        </a:p>
      </dgm:t>
    </dgm:pt>
    <dgm:pt modelId="{D13F8EB0-1683-A74C-8E53-48AF6AAC5AA2}">
      <dgm:prSet phldrT="[Text]" custT="1"/>
      <dgm:spPr>
        <a:solidFill>
          <a:srgbClr val="009D3D"/>
        </a:solidFill>
      </dgm:spPr>
      <dgm:t>
        <a:bodyPr/>
        <a:lstStyle/>
        <a:p>
          <a:pPr>
            <a:lnSpc>
              <a:spcPct val="110000"/>
            </a:lnSpc>
          </a:pPr>
          <a:r>
            <a:rPr lang="en-GB" sz="1050" b="1" dirty="0">
              <a:solidFill>
                <a:srgbClr val="FFFF00"/>
              </a:solidFill>
              <a:effectLst/>
              <a:latin typeface="Roboto slab"/>
              <a:cs typeface="Roboto slab"/>
            </a:rPr>
            <a:t>Provide opportunities to develop your skills and career</a:t>
          </a:r>
          <a:endParaRPr lang="en-US" sz="1050" b="1" dirty="0">
            <a:solidFill>
              <a:srgbClr val="FFFF00"/>
            </a:solidFill>
            <a:effectLst/>
            <a:latin typeface="Roboto slab"/>
            <a:cs typeface="Roboto slab"/>
          </a:endParaRPr>
        </a:p>
      </dgm:t>
    </dgm:pt>
    <dgm:pt modelId="{695E4C75-9CA8-E04F-B3EC-35EE5437992B}" type="parTrans" cxnId="{8FE33374-E630-7F42-867F-C19CCA8CD932}">
      <dgm:prSet/>
      <dgm:spPr>
        <a:ln w="38100" cmpd="sng">
          <a:solidFill>
            <a:srgbClr val="009D3D"/>
          </a:solidFill>
        </a:ln>
      </dgm:spPr>
      <dgm:t>
        <a:bodyPr/>
        <a:lstStyle/>
        <a:p>
          <a:endParaRPr lang="en-US">
            <a:latin typeface="Roboto slab"/>
            <a:cs typeface="Roboto slab"/>
          </a:endParaRPr>
        </a:p>
      </dgm:t>
    </dgm:pt>
    <dgm:pt modelId="{2E7717AC-2D07-1D42-93A4-BCD197D53E1A}" type="sibTrans" cxnId="{8FE33374-E630-7F42-867F-C19CCA8CD932}">
      <dgm:prSet/>
      <dgm:spPr/>
      <dgm:t>
        <a:bodyPr/>
        <a:lstStyle/>
        <a:p>
          <a:endParaRPr lang="en-US">
            <a:latin typeface="Roboto slab"/>
            <a:cs typeface="Roboto slab"/>
          </a:endParaRPr>
        </a:p>
      </dgm:t>
    </dgm:pt>
    <dgm:pt modelId="{017A6127-4028-344D-85CE-854AA8362CF5}">
      <dgm:prSet phldrT="[Text]" custT="1"/>
      <dgm:spPr>
        <a:solidFill>
          <a:srgbClr val="009D3D"/>
        </a:solidFill>
      </dgm:spPr>
      <dgm:t>
        <a:bodyPr/>
        <a:lstStyle/>
        <a:p>
          <a:pPr>
            <a:lnSpc>
              <a:spcPct val="110000"/>
            </a:lnSpc>
          </a:pPr>
          <a:r>
            <a:rPr lang="en-GB" sz="1050" b="1" dirty="0">
              <a:solidFill>
                <a:srgbClr val="FFFF00"/>
              </a:solidFill>
              <a:effectLst/>
              <a:latin typeface="Roboto slab"/>
              <a:cs typeface="Roboto slab"/>
            </a:rPr>
            <a:t>Listen to your concerns and ideas</a:t>
          </a:r>
          <a:endParaRPr lang="en-US" sz="1050" b="1" dirty="0">
            <a:solidFill>
              <a:srgbClr val="FFFF00"/>
            </a:solidFill>
            <a:effectLst/>
            <a:latin typeface="Roboto slab"/>
            <a:cs typeface="Roboto slab"/>
          </a:endParaRPr>
        </a:p>
      </dgm:t>
    </dgm:pt>
    <dgm:pt modelId="{B10F9B97-1E97-2643-AE1E-FFB143F2C0D7}" type="parTrans" cxnId="{3973455E-0585-DF49-B302-1D884E1060D4}">
      <dgm:prSet/>
      <dgm:spPr>
        <a:ln w="38100" cmpd="sng">
          <a:solidFill>
            <a:srgbClr val="009D3D"/>
          </a:solidFill>
        </a:ln>
      </dgm:spPr>
      <dgm:t>
        <a:bodyPr/>
        <a:lstStyle/>
        <a:p>
          <a:endParaRPr lang="en-US">
            <a:latin typeface="Roboto slab"/>
            <a:cs typeface="Roboto slab"/>
          </a:endParaRPr>
        </a:p>
      </dgm:t>
    </dgm:pt>
    <dgm:pt modelId="{E5FBD965-3A8C-6249-843E-7AB584247A56}" type="sibTrans" cxnId="{3973455E-0585-DF49-B302-1D884E1060D4}">
      <dgm:prSet/>
      <dgm:spPr/>
      <dgm:t>
        <a:bodyPr/>
        <a:lstStyle/>
        <a:p>
          <a:endParaRPr lang="en-US">
            <a:latin typeface="Roboto slab"/>
            <a:cs typeface="Roboto slab"/>
          </a:endParaRPr>
        </a:p>
      </dgm:t>
    </dgm:pt>
    <dgm:pt modelId="{E31C2BF7-572B-A542-AF9F-8274F8AE503B}" type="pres">
      <dgm:prSet presAssocID="{BA74D1B9-0147-2D42-AFC8-36C4F1CFD4FC}" presName="cycle" presStyleCnt="0">
        <dgm:presLayoutVars>
          <dgm:chMax val="1"/>
          <dgm:dir/>
          <dgm:animLvl val="ctr"/>
          <dgm:resizeHandles val="exact"/>
        </dgm:presLayoutVars>
      </dgm:prSet>
      <dgm:spPr/>
      <dgm:t>
        <a:bodyPr/>
        <a:lstStyle/>
        <a:p>
          <a:endParaRPr lang="en-US"/>
        </a:p>
      </dgm:t>
    </dgm:pt>
    <dgm:pt modelId="{20EA9D10-6B76-DC45-A7BB-27AA9E130E04}" type="pres">
      <dgm:prSet presAssocID="{3ED4F1D3-79E3-0348-8C93-1DF4F6B6336A}" presName="centerShape" presStyleLbl="node0" presStyleIdx="0" presStyleCnt="1" custLinFactNeighborX="-1279"/>
      <dgm:spPr/>
      <dgm:t>
        <a:bodyPr/>
        <a:lstStyle/>
        <a:p>
          <a:endParaRPr lang="en-US"/>
        </a:p>
      </dgm:t>
    </dgm:pt>
    <dgm:pt modelId="{39F4CDE5-A1EF-5E44-B554-371D7A315250}" type="pres">
      <dgm:prSet presAssocID="{944CA33C-0913-074B-AF9B-D7F7504E9C08}" presName="Name9" presStyleLbl="parChTrans1D2" presStyleIdx="0" presStyleCnt="4"/>
      <dgm:spPr/>
      <dgm:t>
        <a:bodyPr/>
        <a:lstStyle/>
        <a:p>
          <a:endParaRPr lang="en-US"/>
        </a:p>
      </dgm:t>
    </dgm:pt>
    <dgm:pt modelId="{64241E06-1C88-EA4F-ACFE-82B0C5ABBBDE}" type="pres">
      <dgm:prSet presAssocID="{944CA33C-0913-074B-AF9B-D7F7504E9C08}" presName="connTx" presStyleLbl="parChTrans1D2" presStyleIdx="0" presStyleCnt="4"/>
      <dgm:spPr/>
      <dgm:t>
        <a:bodyPr/>
        <a:lstStyle/>
        <a:p>
          <a:endParaRPr lang="en-US"/>
        </a:p>
      </dgm:t>
    </dgm:pt>
    <dgm:pt modelId="{AFD9C76D-DD7F-C648-BD0E-227993A80BB4}" type="pres">
      <dgm:prSet presAssocID="{B690B362-8356-3440-9DAF-3873E55C435C}" presName="node" presStyleLbl="node1" presStyleIdx="0" presStyleCnt="4" custScaleX="100826" custScaleY="100826">
        <dgm:presLayoutVars>
          <dgm:bulletEnabled val="1"/>
        </dgm:presLayoutVars>
      </dgm:prSet>
      <dgm:spPr/>
      <dgm:t>
        <a:bodyPr/>
        <a:lstStyle/>
        <a:p>
          <a:endParaRPr lang="en-US"/>
        </a:p>
      </dgm:t>
    </dgm:pt>
    <dgm:pt modelId="{21B3904D-48BD-7B49-B23D-AE96550F0157}" type="pres">
      <dgm:prSet presAssocID="{E1B6D797-91B0-3B46-B01A-B8649B086D50}" presName="Name9" presStyleLbl="parChTrans1D2" presStyleIdx="1" presStyleCnt="4"/>
      <dgm:spPr/>
      <dgm:t>
        <a:bodyPr/>
        <a:lstStyle/>
        <a:p>
          <a:endParaRPr lang="en-US"/>
        </a:p>
      </dgm:t>
    </dgm:pt>
    <dgm:pt modelId="{F0403CE8-CC57-E44F-BECD-DA67CBDDE893}" type="pres">
      <dgm:prSet presAssocID="{E1B6D797-91B0-3B46-B01A-B8649B086D50}" presName="connTx" presStyleLbl="parChTrans1D2" presStyleIdx="1" presStyleCnt="4"/>
      <dgm:spPr/>
      <dgm:t>
        <a:bodyPr/>
        <a:lstStyle/>
        <a:p>
          <a:endParaRPr lang="en-US"/>
        </a:p>
      </dgm:t>
    </dgm:pt>
    <dgm:pt modelId="{87AB1C9A-6184-644E-BB5A-DBE2C90237AC}" type="pres">
      <dgm:prSet presAssocID="{EEF62D1C-5770-504B-87F8-8086999E1AF0}" presName="node" presStyleLbl="node1" presStyleIdx="1" presStyleCnt="4">
        <dgm:presLayoutVars>
          <dgm:bulletEnabled val="1"/>
        </dgm:presLayoutVars>
      </dgm:prSet>
      <dgm:spPr/>
      <dgm:t>
        <a:bodyPr/>
        <a:lstStyle/>
        <a:p>
          <a:endParaRPr lang="en-US"/>
        </a:p>
      </dgm:t>
    </dgm:pt>
    <dgm:pt modelId="{F722FC45-3230-D341-84FD-0CDFAC2EEEEE}" type="pres">
      <dgm:prSet presAssocID="{695E4C75-9CA8-E04F-B3EC-35EE5437992B}" presName="Name9" presStyleLbl="parChTrans1D2" presStyleIdx="2" presStyleCnt="4"/>
      <dgm:spPr/>
      <dgm:t>
        <a:bodyPr/>
        <a:lstStyle/>
        <a:p>
          <a:endParaRPr lang="en-US"/>
        </a:p>
      </dgm:t>
    </dgm:pt>
    <dgm:pt modelId="{85FBE48D-7016-5944-9652-7D4FEF95C8B0}" type="pres">
      <dgm:prSet presAssocID="{695E4C75-9CA8-E04F-B3EC-35EE5437992B}" presName="connTx" presStyleLbl="parChTrans1D2" presStyleIdx="2" presStyleCnt="4"/>
      <dgm:spPr/>
      <dgm:t>
        <a:bodyPr/>
        <a:lstStyle/>
        <a:p>
          <a:endParaRPr lang="en-US"/>
        </a:p>
      </dgm:t>
    </dgm:pt>
    <dgm:pt modelId="{D990147D-D543-654B-9707-61E99F9FD5A7}" type="pres">
      <dgm:prSet presAssocID="{D13F8EB0-1683-A74C-8E53-48AF6AAC5AA2}" presName="node" presStyleLbl="node1" presStyleIdx="2" presStyleCnt="4" custScaleX="107474" custScaleY="107474">
        <dgm:presLayoutVars>
          <dgm:bulletEnabled val="1"/>
        </dgm:presLayoutVars>
      </dgm:prSet>
      <dgm:spPr/>
      <dgm:t>
        <a:bodyPr/>
        <a:lstStyle/>
        <a:p>
          <a:endParaRPr lang="en-US"/>
        </a:p>
      </dgm:t>
    </dgm:pt>
    <dgm:pt modelId="{7F775C40-B237-1546-ADE5-6F5D9C4066EB}" type="pres">
      <dgm:prSet presAssocID="{B10F9B97-1E97-2643-AE1E-FFB143F2C0D7}" presName="Name9" presStyleLbl="parChTrans1D2" presStyleIdx="3" presStyleCnt="4"/>
      <dgm:spPr/>
      <dgm:t>
        <a:bodyPr/>
        <a:lstStyle/>
        <a:p>
          <a:endParaRPr lang="en-US"/>
        </a:p>
      </dgm:t>
    </dgm:pt>
    <dgm:pt modelId="{B886E414-3EF1-E243-8778-2AF478FF8F8D}" type="pres">
      <dgm:prSet presAssocID="{B10F9B97-1E97-2643-AE1E-FFB143F2C0D7}" presName="connTx" presStyleLbl="parChTrans1D2" presStyleIdx="3" presStyleCnt="4"/>
      <dgm:spPr/>
      <dgm:t>
        <a:bodyPr/>
        <a:lstStyle/>
        <a:p>
          <a:endParaRPr lang="en-US"/>
        </a:p>
      </dgm:t>
    </dgm:pt>
    <dgm:pt modelId="{2F859DF0-51AF-8A44-B029-46212CB03FAC}" type="pres">
      <dgm:prSet presAssocID="{017A6127-4028-344D-85CE-854AA8362CF5}" presName="node" presStyleLbl="node1" presStyleIdx="3" presStyleCnt="4" custScaleX="107465" custScaleY="107465">
        <dgm:presLayoutVars>
          <dgm:bulletEnabled val="1"/>
        </dgm:presLayoutVars>
      </dgm:prSet>
      <dgm:spPr/>
      <dgm:t>
        <a:bodyPr/>
        <a:lstStyle/>
        <a:p>
          <a:endParaRPr lang="en-US"/>
        </a:p>
      </dgm:t>
    </dgm:pt>
  </dgm:ptLst>
  <dgm:cxnLst>
    <dgm:cxn modelId="{C6EEDBD3-E825-9545-9F0D-E7E077222DCC}" type="presOf" srcId="{D13F8EB0-1683-A74C-8E53-48AF6AAC5AA2}" destId="{D990147D-D543-654B-9707-61E99F9FD5A7}" srcOrd="0" destOrd="0" presId="urn:microsoft.com/office/officeart/2005/8/layout/radial1"/>
    <dgm:cxn modelId="{B9D3CFC0-F5B6-B74B-84E2-CF53775679F8}" type="presOf" srcId="{EEF62D1C-5770-504B-87F8-8086999E1AF0}" destId="{87AB1C9A-6184-644E-BB5A-DBE2C90237AC}" srcOrd="0" destOrd="0" presId="urn:microsoft.com/office/officeart/2005/8/layout/radial1"/>
    <dgm:cxn modelId="{3973455E-0585-DF49-B302-1D884E1060D4}" srcId="{3ED4F1D3-79E3-0348-8C93-1DF4F6B6336A}" destId="{017A6127-4028-344D-85CE-854AA8362CF5}" srcOrd="3" destOrd="0" parTransId="{B10F9B97-1E97-2643-AE1E-FFB143F2C0D7}" sibTransId="{E5FBD965-3A8C-6249-843E-7AB584247A56}"/>
    <dgm:cxn modelId="{818EB50D-AA07-9746-9E45-908FE4236A38}" type="presOf" srcId="{E1B6D797-91B0-3B46-B01A-B8649B086D50}" destId="{F0403CE8-CC57-E44F-BECD-DA67CBDDE893}" srcOrd="1" destOrd="0" presId="urn:microsoft.com/office/officeart/2005/8/layout/radial1"/>
    <dgm:cxn modelId="{2088B1CD-E8EA-D449-8F53-821065F59FFE}" srcId="{3ED4F1D3-79E3-0348-8C93-1DF4F6B6336A}" destId="{EEF62D1C-5770-504B-87F8-8086999E1AF0}" srcOrd="1" destOrd="0" parTransId="{E1B6D797-91B0-3B46-B01A-B8649B086D50}" sibTransId="{16D58D41-4FDA-F64B-886E-7EF63D3C33EB}"/>
    <dgm:cxn modelId="{35A1F038-4904-774B-9B91-B6FAFF9DE554}" type="presOf" srcId="{BA74D1B9-0147-2D42-AFC8-36C4F1CFD4FC}" destId="{E31C2BF7-572B-A542-AF9F-8274F8AE503B}" srcOrd="0" destOrd="0" presId="urn:microsoft.com/office/officeart/2005/8/layout/radial1"/>
    <dgm:cxn modelId="{3BCDB49B-189F-1C4D-BC28-01703840B491}" type="presOf" srcId="{E1B6D797-91B0-3B46-B01A-B8649B086D50}" destId="{21B3904D-48BD-7B49-B23D-AE96550F0157}" srcOrd="0" destOrd="0" presId="urn:microsoft.com/office/officeart/2005/8/layout/radial1"/>
    <dgm:cxn modelId="{7DC2D1BA-10C6-A442-99FC-59F180D12698}" type="presOf" srcId="{944CA33C-0913-074B-AF9B-D7F7504E9C08}" destId="{64241E06-1C88-EA4F-ACFE-82B0C5ABBBDE}" srcOrd="1" destOrd="0" presId="urn:microsoft.com/office/officeart/2005/8/layout/radial1"/>
    <dgm:cxn modelId="{ABC8C11B-0E54-6F45-B852-560AFA4EA366}" type="presOf" srcId="{695E4C75-9CA8-E04F-B3EC-35EE5437992B}" destId="{F722FC45-3230-D341-84FD-0CDFAC2EEEEE}" srcOrd="0" destOrd="0" presId="urn:microsoft.com/office/officeart/2005/8/layout/radial1"/>
    <dgm:cxn modelId="{35237B77-BC93-4547-92A5-1964D2CF4EAC}" type="presOf" srcId="{695E4C75-9CA8-E04F-B3EC-35EE5437992B}" destId="{85FBE48D-7016-5944-9652-7D4FEF95C8B0}" srcOrd="1" destOrd="0" presId="urn:microsoft.com/office/officeart/2005/8/layout/radial1"/>
    <dgm:cxn modelId="{50A19E77-E8FA-B442-874C-24838BE69C42}" type="presOf" srcId="{B690B362-8356-3440-9DAF-3873E55C435C}" destId="{AFD9C76D-DD7F-C648-BD0E-227993A80BB4}" srcOrd="0" destOrd="0" presId="urn:microsoft.com/office/officeart/2005/8/layout/radial1"/>
    <dgm:cxn modelId="{D5E613F6-ECBD-474F-8977-24A35987A703}" type="presOf" srcId="{B10F9B97-1E97-2643-AE1E-FFB143F2C0D7}" destId="{7F775C40-B237-1546-ADE5-6F5D9C4066EB}" srcOrd="0" destOrd="0" presId="urn:microsoft.com/office/officeart/2005/8/layout/radial1"/>
    <dgm:cxn modelId="{BE007DD3-CFD9-634F-800D-3A60638C18AC}" type="presOf" srcId="{017A6127-4028-344D-85CE-854AA8362CF5}" destId="{2F859DF0-51AF-8A44-B029-46212CB03FAC}" srcOrd="0" destOrd="0" presId="urn:microsoft.com/office/officeart/2005/8/layout/radial1"/>
    <dgm:cxn modelId="{5FE9223A-03E7-3E4E-B55E-C26BE6F7598A}" type="presOf" srcId="{944CA33C-0913-074B-AF9B-D7F7504E9C08}" destId="{39F4CDE5-A1EF-5E44-B554-371D7A315250}" srcOrd="0" destOrd="0" presId="urn:microsoft.com/office/officeart/2005/8/layout/radial1"/>
    <dgm:cxn modelId="{043FB88B-2AA4-1F49-A3A7-AE1E8ACBED58}" srcId="{BA74D1B9-0147-2D42-AFC8-36C4F1CFD4FC}" destId="{3ED4F1D3-79E3-0348-8C93-1DF4F6B6336A}" srcOrd="0" destOrd="0" parTransId="{9A93FAED-104B-4246-A583-9C5DA2E8A3B0}" sibTransId="{BED32E0E-376C-644F-8185-06F642610C70}"/>
    <dgm:cxn modelId="{4796CF1D-F90E-A849-A697-4343554F702C}" srcId="{3ED4F1D3-79E3-0348-8C93-1DF4F6B6336A}" destId="{B690B362-8356-3440-9DAF-3873E55C435C}" srcOrd="0" destOrd="0" parTransId="{944CA33C-0913-074B-AF9B-D7F7504E9C08}" sibTransId="{BA99953E-F797-024A-AEEA-79471C736559}"/>
    <dgm:cxn modelId="{8FE33374-E630-7F42-867F-C19CCA8CD932}" srcId="{3ED4F1D3-79E3-0348-8C93-1DF4F6B6336A}" destId="{D13F8EB0-1683-A74C-8E53-48AF6AAC5AA2}" srcOrd="2" destOrd="0" parTransId="{695E4C75-9CA8-E04F-B3EC-35EE5437992B}" sibTransId="{2E7717AC-2D07-1D42-93A4-BCD197D53E1A}"/>
    <dgm:cxn modelId="{4EFC83D8-8567-D84C-A070-B05B380C30C1}" type="presOf" srcId="{3ED4F1D3-79E3-0348-8C93-1DF4F6B6336A}" destId="{20EA9D10-6B76-DC45-A7BB-27AA9E130E04}" srcOrd="0" destOrd="0" presId="urn:microsoft.com/office/officeart/2005/8/layout/radial1"/>
    <dgm:cxn modelId="{AF1DD4F3-42EA-F749-8D75-95857DB3E96E}" type="presOf" srcId="{B10F9B97-1E97-2643-AE1E-FFB143F2C0D7}" destId="{B886E414-3EF1-E243-8778-2AF478FF8F8D}" srcOrd="1" destOrd="0" presId="urn:microsoft.com/office/officeart/2005/8/layout/radial1"/>
    <dgm:cxn modelId="{8D52B5FA-1881-2B4B-A9F0-4BD46CB435AB}" type="presParOf" srcId="{E31C2BF7-572B-A542-AF9F-8274F8AE503B}" destId="{20EA9D10-6B76-DC45-A7BB-27AA9E130E04}" srcOrd="0" destOrd="0" presId="urn:microsoft.com/office/officeart/2005/8/layout/radial1"/>
    <dgm:cxn modelId="{751EFFC6-845D-4845-A78E-4105017D1E75}" type="presParOf" srcId="{E31C2BF7-572B-A542-AF9F-8274F8AE503B}" destId="{39F4CDE5-A1EF-5E44-B554-371D7A315250}" srcOrd="1" destOrd="0" presId="urn:microsoft.com/office/officeart/2005/8/layout/radial1"/>
    <dgm:cxn modelId="{E5109F43-B84D-9646-89CA-36A612979E34}" type="presParOf" srcId="{39F4CDE5-A1EF-5E44-B554-371D7A315250}" destId="{64241E06-1C88-EA4F-ACFE-82B0C5ABBBDE}" srcOrd="0" destOrd="0" presId="urn:microsoft.com/office/officeart/2005/8/layout/radial1"/>
    <dgm:cxn modelId="{3A6AFCD3-0834-794E-8BC5-AF4F82EC5EB2}" type="presParOf" srcId="{E31C2BF7-572B-A542-AF9F-8274F8AE503B}" destId="{AFD9C76D-DD7F-C648-BD0E-227993A80BB4}" srcOrd="2" destOrd="0" presId="urn:microsoft.com/office/officeart/2005/8/layout/radial1"/>
    <dgm:cxn modelId="{185A32EB-F444-9C45-8C01-F6F05855D43F}" type="presParOf" srcId="{E31C2BF7-572B-A542-AF9F-8274F8AE503B}" destId="{21B3904D-48BD-7B49-B23D-AE96550F0157}" srcOrd="3" destOrd="0" presId="urn:microsoft.com/office/officeart/2005/8/layout/radial1"/>
    <dgm:cxn modelId="{771C1AF9-FC8A-9143-A02C-EB9127E42E21}" type="presParOf" srcId="{21B3904D-48BD-7B49-B23D-AE96550F0157}" destId="{F0403CE8-CC57-E44F-BECD-DA67CBDDE893}" srcOrd="0" destOrd="0" presId="urn:microsoft.com/office/officeart/2005/8/layout/radial1"/>
    <dgm:cxn modelId="{F6751046-3FA4-C048-AEBA-74D1603C4E08}" type="presParOf" srcId="{E31C2BF7-572B-A542-AF9F-8274F8AE503B}" destId="{87AB1C9A-6184-644E-BB5A-DBE2C90237AC}" srcOrd="4" destOrd="0" presId="urn:microsoft.com/office/officeart/2005/8/layout/radial1"/>
    <dgm:cxn modelId="{48A43FDE-675B-BE46-BE6B-5A8BADEB2762}" type="presParOf" srcId="{E31C2BF7-572B-A542-AF9F-8274F8AE503B}" destId="{F722FC45-3230-D341-84FD-0CDFAC2EEEEE}" srcOrd="5" destOrd="0" presId="urn:microsoft.com/office/officeart/2005/8/layout/radial1"/>
    <dgm:cxn modelId="{9BC171C5-55BF-474C-8436-C05586D7BABD}" type="presParOf" srcId="{F722FC45-3230-D341-84FD-0CDFAC2EEEEE}" destId="{85FBE48D-7016-5944-9652-7D4FEF95C8B0}" srcOrd="0" destOrd="0" presId="urn:microsoft.com/office/officeart/2005/8/layout/radial1"/>
    <dgm:cxn modelId="{7111C2FB-CEEE-4644-9085-208F387A50CA}" type="presParOf" srcId="{E31C2BF7-572B-A542-AF9F-8274F8AE503B}" destId="{D990147D-D543-654B-9707-61E99F9FD5A7}" srcOrd="6" destOrd="0" presId="urn:microsoft.com/office/officeart/2005/8/layout/radial1"/>
    <dgm:cxn modelId="{8B2ED3E2-9C35-454E-BA63-BF4B03DA0834}" type="presParOf" srcId="{E31C2BF7-572B-A542-AF9F-8274F8AE503B}" destId="{7F775C40-B237-1546-ADE5-6F5D9C4066EB}" srcOrd="7" destOrd="0" presId="urn:microsoft.com/office/officeart/2005/8/layout/radial1"/>
    <dgm:cxn modelId="{00E21D95-B3A6-0744-86CC-73E900D8628C}" type="presParOf" srcId="{7F775C40-B237-1546-ADE5-6F5D9C4066EB}" destId="{B886E414-3EF1-E243-8778-2AF478FF8F8D}" srcOrd="0" destOrd="0" presId="urn:microsoft.com/office/officeart/2005/8/layout/radial1"/>
    <dgm:cxn modelId="{DA202C09-238A-3B49-8686-8156C9F5848A}" type="presParOf" srcId="{E31C2BF7-572B-A542-AF9F-8274F8AE503B}" destId="{2F859DF0-51AF-8A44-B029-46212CB03FAC}"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A9D10-6B76-DC45-A7BB-27AA9E130E04}">
      <dsp:nvSpPr>
        <dsp:cNvPr id="0" name=""/>
        <dsp:cNvSpPr/>
      </dsp:nvSpPr>
      <dsp:spPr>
        <a:xfrm>
          <a:off x="1560776" y="1485392"/>
          <a:ext cx="1143225" cy="1143225"/>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a:solidFill>
                <a:srgbClr val="009D3D"/>
              </a:solidFill>
              <a:effectLst/>
              <a:latin typeface="Roboto slab"/>
              <a:cs typeface="Roboto slab"/>
            </a:rPr>
            <a:t>Our promise to you</a:t>
          </a:r>
          <a:endParaRPr lang="en-US" sz="1400" b="1" kern="1200" dirty="0">
            <a:solidFill>
              <a:srgbClr val="009D3D"/>
            </a:solidFill>
            <a:effectLst/>
            <a:latin typeface="Roboto slab"/>
            <a:cs typeface="Roboto slab"/>
          </a:endParaRPr>
        </a:p>
      </dsp:txBody>
      <dsp:txXfrm>
        <a:off x="1728197" y="1652813"/>
        <a:ext cx="808383" cy="808383"/>
      </dsp:txXfrm>
    </dsp:sp>
    <dsp:sp modelId="{39F4CDE5-A1EF-5E44-B554-371D7A315250}">
      <dsp:nvSpPr>
        <dsp:cNvPr id="0" name=""/>
        <dsp:cNvSpPr/>
      </dsp:nvSpPr>
      <dsp:spPr>
        <a:xfrm rot="16287918">
          <a:off x="1980557" y="1290881"/>
          <a:ext cx="341633" cy="47874"/>
        </a:xfrm>
        <a:custGeom>
          <a:avLst/>
          <a:gdLst/>
          <a:ahLst/>
          <a:cxnLst/>
          <a:rect l="0" t="0" r="0" b="0"/>
          <a:pathLst>
            <a:path>
              <a:moveTo>
                <a:pt x="0" y="23937"/>
              </a:moveTo>
              <a:lnTo>
                <a:pt x="341633" y="23937"/>
              </a:lnTo>
            </a:path>
          </a:pathLst>
        </a:custGeom>
        <a:noFill/>
        <a:ln w="38100" cap="flat" cmpd="sng" algn="ctr">
          <a:solidFill>
            <a:srgbClr val="009D3D"/>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Roboto slab"/>
            <a:cs typeface="Roboto slab"/>
          </a:endParaRPr>
        </a:p>
      </dsp:txBody>
      <dsp:txXfrm>
        <a:off x="2142833" y="1306277"/>
        <a:ext cx="17081" cy="17081"/>
      </dsp:txXfrm>
    </dsp:sp>
    <dsp:sp modelId="{AFD9C76D-DD7F-C648-BD0E-227993A80BB4}">
      <dsp:nvSpPr>
        <dsp:cNvPr id="0" name=""/>
        <dsp:cNvSpPr/>
      </dsp:nvSpPr>
      <dsp:spPr>
        <a:xfrm>
          <a:off x="1594146" y="-8422"/>
          <a:ext cx="1152668" cy="1152668"/>
        </a:xfrm>
        <a:prstGeom prst="ellipse">
          <a:avLst/>
        </a:prstGeom>
        <a:solidFill>
          <a:srgbClr val="009D3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10000"/>
            </a:lnSpc>
            <a:spcBef>
              <a:spcPct val="0"/>
            </a:spcBef>
            <a:spcAft>
              <a:spcPct val="35000"/>
            </a:spcAft>
          </a:pPr>
          <a:r>
            <a:rPr lang="en-GB" sz="1050" b="1" kern="1200" dirty="0">
              <a:solidFill>
                <a:srgbClr val="FFFF00"/>
              </a:solidFill>
              <a:effectLst/>
              <a:latin typeface="Roboto slab"/>
              <a:cs typeface="Roboto slab"/>
            </a:rPr>
            <a:t>Be a good employer</a:t>
          </a:r>
          <a:endParaRPr lang="en-US" sz="1050" b="1" kern="1200" dirty="0">
            <a:solidFill>
              <a:srgbClr val="FFFF00"/>
            </a:solidFill>
            <a:effectLst/>
            <a:latin typeface="Roboto slab"/>
            <a:cs typeface="Roboto slab"/>
          </a:endParaRPr>
        </a:p>
      </dsp:txBody>
      <dsp:txXfrm>
        <a:off x="1762950" y="160382"/>
        <a:ext cx="815060" cy="815060"/>
      </dsp:txXfrm>
    </dsp:sp>
    <dsp:sp modelId="{21B3904D-48BD-7B49-B23D-AE96550F0157}">
      <dsp:nvSpPr>
        <dsp:cNvPr id="0" name=""/>
        <dsp:cNvSpPr/>
      </dsp:nvSpPr>
      <dsp:spPr>
        <a:xfrm>
          <a:off x="2704002" y="2033068"/>
          <a:ext cx="383959" cy="47874"/>
        </a:xfrm>
        <a:custGeom>
          <a:avLst/>
          <a:gdLst/>
          <a:ahLst/>
          <a:cxnLst/>
          <a:rect l="0" t="0" r="0" b="0"/>
          <a:pathLst>
            <a:path>
              <a:moveTo>
                <a:pt x="0" y="23937"/>
              </a:moveTo>
              <a:lnTo>
                <a:pt x="383959" y="23937"/>
              </a:lnTo>
            </a:path>
          </a:pathLst>
        </a:custGeom>
        <a:noFill/>
        <a:ln w="38100" cap="flat" cmpd="sng" algn="ctr">
          <a:solidFill>
            <a:srgbClr val="009D3D"/>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Roboto slab"/>
            <a:cs typeface="Roboto slab"/>
          </a:endParaRPr>
        </a:p>
      </dsp:txBody>
      <dsp:txXfrm>
        <a:off x="2886382" y="2047406"/>
        <a:ext cx="19197" cy="19197"/>
      </dsp:txXfrm>
    </dsp:sp>
    <dsp:sp modelId="{87AB1C9A-6184-644E-BB5A-DBE2C90237AC}">
      <dsp:nvSpPr>
        <dsp:cNvPr id="0" name=""/>
        <dsp:cNvSpPr/>
      </dsp:nvSpPr>
      <dsp:spPr>
        <a:xfrm>
          <a:off x="3087961" y="1485392"/>
          <a:ext cx="1143225" cy="1143225"/>
        </a:xfrm>
        <a:prstGeom prst="ellipse">
          <a:avLst/>
        </a:prstGeom>
        <a:solidFill>
          <a:srgbClr val="009D3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10000"/>
            </a:lnSpc>
            <a:spcBef>
              <a:spcPct val="0"/>
            </a:spcBef>
            <a:spcAft>
              <a:spcPct val="35000"/>
            </a:spcAft>
          </a:pPr>
          <a:r>
            <a:rPr lang="en-GB" sz="1050" b="1" kern="1200" dirty="0">
              <a:solidFill>
                <a:srgbClr val="FFFF00"/>
              </a:solidFill>
              <a:effectLst/>
              <a:latin typeface="Roboto slab"/>
              <a:cs typeface="Roboto slab"/>
            </a:rPr>
            <a:t>Be fair </a:t>
          </a:r>
          <a:br>
            <a:rPr lang="en-GB" sz="1050" b="1" kern="1200" dirty="0">
              <a:solidFill>
                <a:srgbClr val="FFFF00"/>
              </a:solidFill>
              <a:effectLst/>
              <a:latin typeface="Roboto slab"/>
              <a:cs typeface="Roboto slab"/>
            </a:rPr>
          </a:br>
          <a:r>
            <a:rPr lang="en-GB" sz="1050" b="1" kern="1200" dirty="0">
              <a:solidFill>
                <a:srgbClr val="FFFF00"/>
              </a:solidFill>
              <a:effectLst/>
              <a:latin typeface="Roboto slab"/>
              <a:cs typeface="Roboto slab"/>
            </a:rPr>
            <a:t>and open</a:t>
          </a:r>
          <a:endParaRPr lang="en-US" sz="1050" b="1" kern="1200" dirty="0">
            <a:solidFill>
              <a:srgbClr val="FFFF00"/>
            </a:solidFill>
            <a:effectLst/>
            <a:latin typeface="Roboto slab"/>
            <a:cs typeface="Roboto slab"/>
          </a:endParaRPr>
        </a:p>
      </dsp:txBody>
      <dsp:txXfrm>
        <a:off x="3255382" y="1652813"/>
        <a:ext cx="808383" cy="808383"/>
      </dsp:txXfrm>
    </dsp:sp>
    <dsp:sp modelId="{F722FC45-3230-D341-84FD-0CDFAC2EEEEE}">
      <dsp:nvSpPr>
        <dsp:cNvPr id="0" name=""/>
        <dsp:cNvSpPr/>
      </dsp:nvSpPr>
      <dsp:spPr>
        <a:xfrm rot="5312082">
          <a:off x="1999072" y="2756260"/>
          <a:ext cx="303632" cy="47874"/>
        </a:xfrm>
        <a:custGeom>
          <a:avLst/>
          <a:gdLst/>
          <a:ahLst/>
          <a:cxnLst/>
          <a:rect l="0" t="0" r="0" b="0"/>
          <a:pathLst>
            <a:path>
              <a:moveTo>
                <a:pt x="0" y="23937"/>
              </a:moveTo>
              <a:lnTo>
                <a:pt x="303632" y="23937"/>
              </a:lnTo>
            </a:path>
          </a:pathLst>
        </a:custGeom>
        <a:noFill/>
        <a:ln w="38100" cap="flat" cmpd="sng" algn="ctr">
          <a:solidFill>
            <a:srgbClr val="009D3D"/>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Roboto slab"/>
            <a:cs typeface="Roboto slab"/>
          </a:endParaRPr>
        </a:p>
      </dsp:txBody>
      <dsp:txXfrm>
        <a:off x="2143297" y="2772607"/>
        <a:ext cx="15181" cy="15181"/>
      </dsp:txXfrm>
    </dsp:sp>
    <dsp:sp modelId="{D990147D-D543-654B-9707-61E99F9FD5A7}">
      <dsp:nvSpPr>
        <dsp:cNvPr id="0" name=""/>
        <dsp:cNvSpPr/>
      </dsp:nvSpPr>
      <dsp:spPr>
        <a:xfrm>
          <a:off x="1556145" y="2931764"/>
          <a:ext cx="1228670" cy="1228670"/>
        </a:xfrm>
        <a:prstGeom prst="ellipse">
          <a:avLst/>
        </a:prstGeom>
        <a:solidFill>
          <a:srgbClr val="009D3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10000"/>
            </a:lnSpc>
            <a:spcBef>
              <a:spcPct val="0"/>
            </a:spcBef>
            <a:spcAft>
              <a:spcPct val="35000"/>
            </a:spcAft>
          </a:pPr>
          <a:r>
            <a:rPr lang="en-GB" sz="1050" b="1" kern="1200" dirty="0">
              <a:solidFill>
                <a:srgbClr val="FFFF00"/>
              </a:solidFill>
              <a:effectLst/>
              <a:latin typeface="Roboto slab"/>
              <a:cs typeface="Roboto slab"/>
            </a:rPr>
            <a:t>Provide opportunities to develop your skills and career</a:t>
          </a:r>
          <a:endParaRPr lang="en-US" sz="1050" b="1" kern="1200" dirty="0">
            <a:solidFill>
              <a:srgbClr val="FFFF00"/>
            </a:solidFill>
            <a:effectLst/>
            <a:latin typeface="Roboto slab"/>
            <a:cs typeface="Roboto slab"/>
          </a:endParaRPr>
        </a:p>
      </dsp:txBody>
      <dsp:txXfrm>
        <a:off x="1736080" y="3111699"/>
        <a:ext cx="868800" cy="868800"/>
      </dsp:txXfrm>
    </dsp:sp>
    <dsp:sp modelId="{7F775C40-B237-1546-ADE5-6F5D9C4066EB}">
      <dsp:nvSpPr>
        <dsp:cNvPr id="0" name=""/>
        <dsp:cNvSpPr/>
      </dsp:nvSpPr>
      <dsp:spPr>
        <a:xfrm rot="10800000">
          <a:off x="1295670" y="2033068"/>
          <a:ext cx="265106" cy="47874"/>
        </a:xfrm>
        <a:custGeom>
          <a:avLst/>
          <a:gdLst/>
          <a:ahLst/>
          <a:cxnLst/>
          <a:rect l="0" t="0" r="0" b="0"/>
          <a:pathLst>
            <a:path>
              <a:moveTo>
                <a:pt x="0" y="23937"/>
              </a:moveTo>
              <a:lnTo>
                <a:pt x="265106" y="23937"/>
              </a:lnTo>
            </a:path>
          </a:pathLst>
        </a:custGeom>
        <a:noFill/>
        <a:ln w="38100" cap="flat" cmpd="sng" algn="ctr">
          <a:solidFill>
            <a:srgbClr val="009D3D"/>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Roboto slab"/>
            <a:cs typeface="Roboto slab"/>
          </a:endParaRPr>
        </a:p>
      </dsp:txBody>
      <dsp:txXfrm rot="10800000">
        <a:off x="1421595" y="2050377"/>
        <a:ext cx="13255" cy="13255"/>
      </dsp:txXfrm>
    </dsp:sp>
    <dsp:sp modelId="{2F859DF0-51AF-8A44-B029-46212CB03FAC}">
      <dsp:nvSpPr>
        <dsp:cNvPr id="0" name=""/>
        <dsp:cNvSpPr/>
      </dsp:nvSpPr>
      <dsp:spPr>
        <a:xfrm>
          <a:off x="67103" y="1442722"/>
          <a:ext cx="1228567" cy="1228567"/>
        </a:xfrm>
        <a:prstGeom prst="ellipse">
          <a:avLst/>
        </a:prstGeom>
        <a:solidFill>
          <a:srgbClr val="009D3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10000"/>
            </a:lnSpc>
            <a:spcBef>
              <a:spcPct val="0"/>
            </a:spcBef>
            <a:spcAft>
              <a:spcPct val="35000"/>
            </a:spcAft>
          </a:pPr>
          <a:r>
            <a:rPr lang="en-GB" sz="1050" b="1" kern="1200" dirty="0">
              <a:solidFill>
                <a:srgbClr val="FFFF00"/>
              </a:solidFill>
              <a:effectLst/>
              <a:latin typeface="Roboto slab"/>
              <a:cs typeface="Roboto slab"/>
            </a:rPr>
            <a:t>Listen to your concerns and ideas</a:t>
          </a:r>
          <a:endParaRPr lang="en-US" sz="1050" b="1" kern="1200" dirty="0">
            <a:solidFill>
              <a:srgbClr val="FFFF00"/>
            </a:solidFill>
            <a:effectLst/>
            <a:latin typeface="Roboto slab"/>
            <a:cs typeface="Roboto slab"/>
          </a:endParaRPr>
        </a:p>
      </dsp:txBody>
      <dsp:txXfrm>
        <a:off x="247022" y="1622641"/>
        <a:ext cx="868729" cy="86872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F5771-5A58-46F8-8D8A-0C75A451BDC7}" type="datetimeFigureOut">
              <a:rPr lang="en-GB" smtClean="0"/>
              <a:t>03/12/2020</a:t>
            </a:fld>
            <a:endParaRPr lang="en-GB" dirty="0"/>
          </a:p>
        </p:txBody>
      </p:sp>
      <p:sp>
        <p:nvSpPr>
          <p:cNvPr id="4" name="Slide Image Placeholder 3"/>
          <p:cNvSpPr>
            <a:spLocks noGrp="1" noRot="1" noChangeAspect="1"/>
          </p:cNvSpPr>
          <p:nvPr>
            <p:ph type="sldImg" idx="2"/>
          </p:nvPr>
        </p:nvSpPr>
        <p:spPr>
          <a:xfrm>
            <a:off x="1465263" y="1143000"/>
            <a:ext cx="39274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A423C-5603-430F-8493-04F27109A605}" type="slidenum">
              <a:rPr lang="en-GB" smtClean="0"/>
              <a:t>‹#›</a:t>
            </a:fld>
            <a:endParaRPr lang="en-GB" dirty="0"/>
          </a:p>
        </p:txBody>
      </p:sp>
    </p:spTree>
    <p:extLst>
      <p:ext uri="{BB962C8B-B14F-4D97-AF65-F5344CB8AC3E}">
        <p14:creationId xmlns:p14="http://schemas.microsoft.com/office/powerpoint/2010/main" val="417983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Front screen to have on at the start of presentation</a:t>
            </a:r>
          </a:p>
        </p:txBody>
      </p:sp>
      <p:sp>
        <p:nvSpPr>
          <p:cNvPr id="4" name="Slide Number Placeholder 3"/>
          <p:cNvSpPr>
            <a:spLocks noGrp="1"/>
          </p:cNvSpPr>
          <p:nvPr>
            <p:ph type="sldNum" sz="quarter" idx="5"/>
          </p:nvPr>
        </p:nvSpPr>
        <p:spPr/>
        <p:txBody>
          <a:bodyPr/>
          <a:lstStyle/>
          <a:p>
            <a:fld id="{7F3A423C-5603-430F-8493-04F27109A605}" type="slidenum">
              <a:rPr lang="en-GB" smtClean="0"/>
              <a:t>3</a:t>
            </a:fld>
            <a:endParaRPr lang="en-GB" dirty="0"/>
          </a:p>
        </p:txBody>
      </p:sp>
    </p:spTree>
    <p:extLst>
      <p:ext uri="{BB962C8B-B14F-4D97-AF65-F5344CB8AC3E}">
        <p14:creationId xmlns:p14="http://schemas.microsoft.com/office/powerpoint/2010/main" val="52689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kind of call would fit in to each category?</a:t>
            </a:r>
          </a:p>
          <a:p>
            <a:endParaRPr lang="en-GB" dirty="0"/>
          </a:p>
          <a:p>
            <a:r>
              <a:rPr lang="en-GB" dirty="0"/>
              <a:t>Cat1 – Cardiac arrest, traumatic serious injury, severe allergic reaction</a:t>
            </a:r>
            <a:br>
              <a:rPr lang="en-GB" dirty="0"/>
            </a:br>
            <a:r>
              <a:rPr lang="en-GB" dirty="0"/>
              <a:t/>
            </a:r>
            <a:br>
              <a:rPr lang="en-GB" dirty="0"/>
            </a:br>
            <a:r>
              <a:rPr lang="en-GB" dirty="0"/>
              <a:t>Cat2</a:t>
            </a:r>
          </a:p>
        </p:txBody>
      </p:sp>
      <p:sp>
        <p:nvSpPr>
          <p:cNvPr id="4" name="Slide Number Placeholder 3"/>
          <p:cNvSpPr>
            <a:spLocks noGrp="1"/>
          </p:cNvSpPr>
          <p:nvPr>
            <p:ph type="sldNum" sz="quarter" idx="5"/>
          </p:nvPr>
        </p:nvSpPr>
        <p:spPr/>
        <p:txBody>
          <a:bodyPr/>
          <a:lstStyle/>
          <a:p>
            <a:fld id="{7F3A423C-5603-430F-8493-04F27109A605}" type="slidenum">
              <a:rPr lang="en-GB" smtClean="0"/>
              <a:t>14</a:t>
            </a:fld>
            <a:endParaRPr lang="en-GB" dirty="0"/>
          </a:p>
        </p:txBody>
      </p:sp>
    </p:spTree>
    <p:extLst>
      <p:ext uri="{BB962C8B-B14F-4D97-AF65-F5344CB8AC3E}">
        <p14:creationId xmlns:p14="http://schemas.microsoft.com/office/powerpoint/2010/main" val="416212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15</a:t>
            </a:fld>
            <a:endParaRPr lang="en-GB" dirty="0"/>
          </a:p>
        </p:txBody>
      </p:sp>
    </p:spTree>
    <p:extLst>
      <p:ext uri="{BB962C8B-B14F-4D97-AF65-F5344CB8AC3E}">
        <p14:creationId xmlns:p14="http://schemas.microsoft.com/office/powerpoint/2010/main" val="14228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Pay band 3 2020/2021 £19,737 - £21,142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Plus shift allowance where applicable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Fringe of 5% in areas close to London including southern parts of Hertfordshire and Essex</a:t>
            </a:r>
          </a:p>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18</a:t>
            </a:fld>
            <a:endParaRPr lang="en-GB" dirty="0"/>
          </a:p>
        </p:txBody>
      </p:sp>
    </p:spTree>
    <p:extLst>
      <p:ext uri="{BB962C8B-B14F-4D97-AF65-F5344CB8AC3E}">
        <p14:creationId xmlns:p14="http://schemas.microsoft.com/office/powerpoint/2010/main" val="4071506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pay band 2020/2021</a:t>
            </a:r>
          </a:p>
          <a:p>
            <a:endParaRPr lang="en-GB" dirty="0"/>
          </a:p>
          <a:p>
            <a:r>
              <a:rPr lang="en-GB" dirty="0"/>
              <a:t>Band 4 - £21,892 - £24,157</a:t>
            </a:r>
          </a:p>
          <a:p>
            <a:r>
              <a:rPr lang="en-GB" dirty="0"/>
              <a:t>Band 5 - £24,907 - £30,615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6 - £31,365 - £37,890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Plus shift allowance where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Fringe of 5% in areas close to London including southern parts of Hertfordshire and Essex</a:t>
            </a:r>
          </a:p>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19</a:t>
            </a:fld>
            <a:endParaRPr lang="en-GB" dirty="0"/>
          </a:p>
        </p:txBody>
      </p:sp>
    </p:spTree>
    <p:extLst>
      <p:ext uri="{BB962C8B-B14F-4D97-AF65-F5344CB8AC3E}">
        <p14:creationId xmlns:p14="http://schemas.microsoft.com/office/powerpoint/2010/main" val="253438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College of Paramedics is the recognised professional body for all paramedics in the UK</a:t>
            </a:r>
          </a:p>
          <a:p>
            <a:endParaRPr lang="en-GB" dirty="0"/>
          </a:p>
          <a:p>
            <a:r>
              <a:rPr lang="en-GB" dirty="0"/>
              <a:t>Role is to promote and develop the paramedic profession</a:t>
            </a:r>
          </a:p>
          <a:p>
            <a:endParaRPr lang="en-GB" dirty="0"/>
          </a:p>
          <a:p>
            <a:r>
              <a:rPr lang="en-GB" dirty="0"/>
              <a:t>Over 20,000 members</a:t>
            </a:r>
          </a:p>
          <a:p>
            <a:endParaRPr lang="en-GB" dirty="0"/>
          </a:p>
          <a:p>
            <a:r>
              <a:rPr lang="en-GB" dirty="0"/>
              <a:t>Visit the website for more information on becoming a paramedic and what opportunities the role could lead to.</a:t>
            </a:r>
          </a:p>
        </p:txBody>
      </p:sp>
      <p:sp>
        <p:nvSpPr>
          <p:cNvPr id="4" name="Slide Number Placeholder 3"/>
          <p:cNvSpPr>
            <a:spLocks noGrp="1"/>
          </p:cNvSpPr>
          <p:nvPr>
            <p:ph type="sldNum" sz="quarter" idx="5"/>
          </p:nvPr>
        </p:nvSpPr>
        <p:spPr/>
        <p:txBody>
          <a:bodyPr/>
          <a:lstStyle/>
          <a:p>
            <a:fld id="{7F3A423C-5603-430F-8493-04F27109A605}" type="slidenum">
              <a:rPr lang="en-GB" smtClean="0"/>
              <a:t>21</a:t>
            </a:fld>
            <a:endParaRPr lang="en-GB" dirty="0"/>
          </a:p>
        </p:txBody>
      </p:sp>
    </p:spTree>
    <p:extLst>
      <p:ext uri="{BB962C8B-B14F-4D97-AF65-F5344CB8AC3E}">
        <p14:creationId xmlns:p14="http://schemas.microsoft.com/office/powerpoint/2010/main" val="3957712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24</a:t>
            </a:fld>
            <a:endParaRPr lang="en-GB" dirty="0"/>
          </a:p>
        </p:txBody>
      </p:sp>
    </p:spTree>
    <p:extLst>
      <p:ext uri="{BB962C8B-B14F-4D97-AF65-F5344CB8AC3E}">
        <p14:creationId xmlns:p14="http://schemas.microsoft.com/office/powerpoint/2010/main" val="2723667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25</a:t>
            </a:fld>
            <a:endParaRPr lang="en-GB" dirty="0"/>
          </a:p>
        </p:txBody>
      </p:sp>
    </p:spTree>
    <p:extLst>
      <p:ext uri="{BB962C8B-B14F-4D97-AF65-F5344CB8AC3E}">
        <p14:creationId xmlns:p14="http://schemas.microsoft.com/office/powerpoint/2010/main" val="324326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any supporting speakers. If delivered virtually – run through etiquette (mute, videos off, hands raised or chat use, respect others)</a:t>
            </a:r>
          </a:p>
        </p:txBody>
      </p:sp>
      <p:sp>
        <p:nvSpPr>
          <p:cNvPr id="4" name="Slide Number Placeholder 3"/>
          <p:cNvSpPr>
            <a:spLocks noGrp="1"/>
          </p:cNvSpPr>
          <p:nvPr>
            <p:ph type="sldNum" sz="quarter" idx="5"/>
          </p:nvPr>
        </p:nvSpPr>
        <p:spPr/>
        <p:txBody>
          <a:bodyPr/>
          <a:lstStyle/>
          <a:p>
            <a:fld id="{7F3A423C-5603-430F-8493-04F27109A605}" type="slidenum">
              <a:rPr lang="en-GB" smtClean="0"/>
              <a:t>4</a:t>
            </a:fld>
            <a:endParaRPr lang="en-GB" dirty="0"/>
          </a:p>
        </p:txBody>
      </p:sp>
    </p:spTree>
    <p:extLst>
      <p:ext uri="{BB962C8B-B14F-4D97-AF65-F5344CB8AC3E}">
        <p14:creationId xmlns:p14="http://schemas.microsoft.com/office/powerpoint/2010/main" val="81349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Frutiger LT Std 45 Light"/>
              </a:rPr>
              <a:t>6 Cs – Commitment, Care, Compassion, Competence, Communication and Courage  </a:t>
            </a:r>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5</a:t>
            </a:fld>
            <a:endParaRPr lang="en-GB" dirty="0"/>
          </a:p>
        </p:txBody>
      </p:sp>
    </p:spTree>
    <p:extLst>
      <p:ext uri="{BB962C8B-B14F-4D97-AF65-F5344CB8AC3E}">
        <p14:creationId xmlns:p14="http://schemas.microsoft.com/office/powerpoint/2010/main" val="277671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4,000 staff with a further </a:t>
            </a:r>
            <a:r>
              <a:rPr lang="en-GB" dirty="0">
                <a:latin typeface="Avenir Next LT Pro" panose="020B0604020202020204" pitchFamily="34" charset="0"/>
              </a:rPr>
              <a:t>1,000+ volunteers</a:t>
            </a:r>
          </a:p>
          <a:p>
            <a:endParaRPr lang="en-GB" dirty="0">
              <a:latin typeface="Avenir Next LT Pro" panose="020B0604020202020204" pitchFamily="34" charset="0"/>
            </a:endParaRPr>
          </a:p>
          <a:p>
            <a:r>
              <a:rPr lang="en-GB" dirty="0"/>
              <a:t>Three control rooms. 4 Training &amp; Education Centres. Driver Training centre in Suffolk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Fleet includes ambulances, manager’s response cars, rapid response cars, Patient Transport Service and support staff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EEAST Patient Transport Service accounts for around 1.5 million patient journeys to and from Hospital. The equates to a further 175 vehicles in our fleet.</a:t>
            </a:r>
          </a:p>
          <a:p>
            <a:endParaRPr lang="en-GB" dirty="0"/>
          </a:p>
          <a:p>
            <a:r>
              <a:rPr lang="en-GB" dirty="0"/>
              <a:t>EEAST Feeds into 17 Acute Trusts with A&amp;E and we have one Major Trauma Centre in Cambridge, although we do have access to those outside of the East of England such as London MTCs.</a:t>
            </a:r>
          </a:p>
        </p:txBody>
      </p:sp>
      <p:sp>
        <p:nvSpPr>
          <p:cNvPr id="4" name="Slide Number Placeholder 3"/>
          <p:cNvSpPr>
            <a:spLocks noGrp="1"/>
          </p:cNvSpPr>
          <p:nvPr>
            <p:ph type="sldNum" sz="quarter" idx="5"/>
          </p:nvPr>
        </p:nvSpPr>
        <p:spPr/>
        <p:txBody>
          <a:bodyPr/>
          <a:lstStyle/>
          <a:p>
            <a:fld id="{7F3A423C-5603-430F-8493-04F27109A605}" type="slidenum">
              <a:rPr lang="en-GB" smtClean="0"/>
              <a:t>6</a:t>
            </a:fld>
            <a:endParaRPr lang="en-GB" dirty="0"/>
          </a:p>
        </p:txBody>
      </p:sp>
    </p:spTree>
    <p:extLst>
      <p:ext uri="{BB962C8B-B14F-4D97-AF65-F5344CB8AC3E}">
        <p14:creationId xmlns:p14="http://schemas.microsoft.com/office/powerpoint/2010/main" val="102452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7</a:t>
            </a:fld>
            <a:endParaRPr lang="en-GB" dirty="0"/>
          </a:p>
        </p:txBody>
      </p:sp>
    </p:spTree>
    <p:extLst>
      <p:ext uri="{BB962C8B-B14F-4D97-AF65-F5344CB8AC3E}">
        <p14:creationId xmlns:p14="http://schemas.microsoft.com/office/powerpoint/2010/main" val="367774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East of England Ambulance NHS Trust has five CORE VALUES which we expect all of our staff to be aware of and use in there daily life and with patients.</a:t>
            </a:r>
          </a:p>
          <a:p>
            <a:endParaRPr lang="en-GB" dirty="0"/>
          </a:p>
          <a:p>
            <a:r>
              <a:rPr lang="en-GB" b="1" dirty="0"/>
              <a:t>Care</a:t>
            </a:r>
            <a:r>
              <a:rPr lang="en-GB" dirty="0"/>
              <a:t/>
            </a:r>
            <a:br>
              <a:rPr lang="en-GB" dirty="0"/>
            </a:br>
            <a:r>
              <a:rPr lang="en-GB" dirty="0"/>
              <a:t>We value warmth, empathy and compassion in all our relationships</a:t>
            </a:r>
          </a:p>
          <a:p>
            <a:endParaRPr lang="en-GB" b="1" dirty="0"/>
          </a:p>
          <a:p>
            <a:r>
              <a:rPr lang="en-GB" b="1" dirty="0"/>
              <a:t>Teamwork</a:t>
            </a:r>
            <a:r>
              <a:rPr lang="en-GB" dirty="0"/>
              <a:t/>
            </a:r>
            <a:br>
              <a:rPr lang="en-GB" dirty="0"/>
            </a:br>
            <a:r>
              <a:rPr lang="en-GB" dirty="0"/>
              <a:t>Together as one, we work with pride and commitment to achieve our vision</a:t>
            </a:r>
          </a:p>
          <a:p>
            <a:endParaRPr lang="en-GB" b="1" dirty="0"/>
          </a:p>
          <a:p>
            <a:r>
              <a:rPr lang="en-GB" b="1" dirty="0"/>
              <a:t>Quality</a:t>
            </a:r>
            <a:r>
              <a:rPr lang="en-GB" dirty="0"/>
              <a:t/>
            </a:r>
            <a:br>
              <a:rPr lang="en-GB" dirty="0"/>
            </a:br>
            <a:r>
              <a:rPr lang="en-GB" dirty="0"/>
              <a:t>We strive to consistently achieve high standards through continuous improvement</a:t>
            </a:r>
          </a:p>
          <a:p>
            <a:endParaRPr lang="en-GB" b="1" dirty="0"/>
          </a:p>
          <a:p>
            <a:r>
              <a:rPr lang="en-GB" b="1" dirty="0"/>
              <a:t>Respect</a:t>
            </a:r>
            <a:r>
              <a:rPr lang="en-GB" dirty="0"/>
              <a:t/>
            </a:r>
            <a:br>
              <a:rPr lang="en-GB" dirty="0"/>
            </a:br>
            <a:r>
              <a:rPr lang="en-GB" dirty="0"/>
              <a:t>We value individuals, including our patients, our staff and our partners in every interaction</a:t>
            </a:r>
          </a:p>
          <a:p>
            <a:endParaRPr lang="en-GB" b="1" dirty="0"/>
          </a:p>
          <a:p>
            <a:r>
              <a:rPr lang="en-GB" b="1" dirty="0"/>
              <a:t>Honesty</a:t>
            </a:r>
            <a:r>
              <a:rPr lang="en-GB" dirty="0"/>
              <a:t/>
            </a:r>
            <a:br>
              <a:rPr lang="en-GB" dirty="0"/>
            </a:br>
            <a:r>
              <a:rPr lang="en-GB" dirty="0"/>
              <a:t>We value a culture that has trust, integrity and transparency at the centre of everything we do.</a:t>
            </a:r>
          </a:p>
        </p:txBody>
      </p:sp>
      <p:sp>
        <p:nvSpPr>
          <p:cNvPr id="4" name="Slide Number Placeholder 3"/>
          <p:cNvSpPr>
            <a:spLocks noGrp="1"/>
          </p:cNvSpPr>
          <p:nvPr>
            <p:ph type="sldNum" sz="quarter" idx="5"/>
          </p:nvPr>
        </p:nvSpPr>
        <p:spPr/>
        <p:txBody>
          <a:bodyPr/>
          <a:lstStyle/>
          <a:p>
            <a:fld id="{7F3A423C-5603-430F-8493-04F27109A605}" type="slidenum">
              <a:rPr lang="en-GB" smtClean="0"/>
              <a:t>8</a:t>
            </a:fld>
            <a:endParaRPr lang="en-GB" dirty="0"/>
          </a:p>
        </p:txBody>
      </p:sp>
    </p:spTree>
    <p:extLst>
      <p:ext uri="{BB962C8B-B14F-4D97-AF65-F5344CB8AC3E}">
        <p14:creationId xmlns:p14="http://schemas.microsoft.com/office/powerpoint/2010/main" val="314866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committed to promoting Equality, Diversity and Human Rights to all staff and to ensure equal and fair access to our services by patients, their families and carers</a:t>
            </a:r>
          </a:p>
        </p:txBody>
      </p:sp>
      <p:sp>
        <p:nvSpPr>
          <p:cNvPr id="4" name="Slide Number Placeholder 3"/>
          <p:cNvSpPr>
            <a:spLocks noGrp="1"/>
          </p:cNvSpPr>
          <p:nvPr>
            <p:ph type="sldNum" sz="quarter" idx="5"/>
          </p:nvPr>
        </p:nvSpPr>
        <p:spPr/>
        <p:txBody>
          <a:bodyPr/>
          <a:lstStyle/>
          <a:p>
            <a:fld id="{7F3A423C-5603-430F-8493-04F27109A605}" type="slidenum">
              <a:rPr lang="en-GB" smtClean="0"/>
              <a:t>9</a:t>
            </a:fld>
            <a:endParaRPr lang="en-GB" dirty="0"/>
          </a:p>
        </p:txBody>
      </p:sp>
    </p:spTree>
    <p:extLst>
      <p:ext uri="{BB962C8B-B14F-4D97-AF65-F5344CB8AC3E}">
        <p14:creationId xmlns:p14="http://schemas.microsoft.com/office/powerpoint/2010/main" val="259547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Arial" panose="020B0604020202020204" pitchFamily="34" charset="0"/>
              </a:rPr>
              <a:t>Emergency call handlers deal with our 999 calls. Their role is to take essential details about the patient's condition and the exact location, logging them onto a computer system. They may have to give basic first aid advice by phone in life-threatening situations.</a:t>
            </a:r>
          </a:p>
          <a:p>
            <a:endParaRPr lang="en-GB" b="0" i="0" dirty="0">
              <a:solidFill>
                <a:srgbClr val="333333"/>
              </a:solidFill>
              <a:effectLst/>
              <a:latin typeface="Arial" panose="020B0604020202020204" pitchFamily="34" charset="0"/>
            </a:endParaRPr>
          </a:p>
          <a:p>
            <a:r>
              <a:rPr lang="en-GB" b="0" i="0" dirty="0">
                <a:solidFill>
                  <a:srgbClr val="333333"/>
                </a:solidFill>
                <a:effectLst/>
                <a:latin typeface="Arial" panose="020B0604020202020204" pitchFamily="34" charset="0"/>
              </a:rPr>
              <a:t>Call Handler (B3) – Senior Call Handler (B4), Call Handler Team Leader (B5)</a:t>
            </a:r>
          </a:p>
          <a:p>
            <a:endParaRPr lang="en-GB" b="0" i="0" dirty="0">
              <a:solidFill>
                <a:srgbClr val="333333"/>
              </a:solidFill>
              <a:effectLst/>
              <a:latin typeface="Arial" panose="020B0604020202020204" pitchFamily="34" charset="0"/>
            </a:endParaRPr>
          </a:p>
          <a:p>
            <a:r>
              <a:rPr lang="en-GB" b="0" i="0" dirty="0">
                <a:solidFill>
                  <a:srgbClr val="333333"/>
                </a:solidFill>
                <a:effectLst/>
                <a:latin typeface="Arial" panose="020B0604020202020204" pitchFamily="34" charset="0"/>
              </a:rPr>
              <a:t>Band 3 – Starting £19,737. Band 4 – Starting £21,892. Band 5 – Starting £24,907.</a:t>
            </a:r>
          </a:p>
          <a:p>
            <a:endParaRPr lang="en-GB" b="0" i="0" dirty="0">
              <a:solidFill>
                <a:srgbClr val="333333"/>
              </a:solidFill>
              <a:effectLst/>
              <a:latin typeface="Arial" panose="020B0604020202020204" pitchFamily="34" charset="0"/>
            </a:endParaRPr>
          </a:p>
          <a:p>
            <a:pPr algn="l"/>
            <a:r>
              <a:rPr lang="en-GB" b="1" i="0" dirty="0">
                <a:solidFill>
                  <a:srgbClr val="02863F"/>
                </a:solidFill>
                <a:effectLst/>
                <a:latin typeface="Arial" panose="020B0604020202020204" pitchFamily="34" charset="0"/>
              </a:rPr>
              <a:t>Criteria</a:t>
            </a:r>
          </a:p>
          <a:p>
            <a:pPr algn="l">
              <a:buFont typeface="Arial" panose="020B0604020202020204" pitchFamily="34" charset="0"/>
              <a:buChar char="•"/>
            </a:pPr>
            <a:r>
              <a:rPr lang="en-GB" b="0" i="0" dirty="0">
                <a:solidFill>
                  <a:srgbClr val="333333"/>
                </a:solidFill>
                <a:effectLst/>
                <a:latin typeface="Arial" panose="020B0604020202020204" pitchFamily="34" charset="0"/>
              </a:rPr>
              <a:t>Four GCSEs at grade C or above (or an equivalent qualification) including English and Maths</a:t>
            </a:r>
          </a:p>
          <a:p>
            <a:pPr algn="l">
              <a:buFont typeface="Arial" panose="020B0604020202020204" pitchFamily="34" charset="0"/>
              <a:buChar char="•"/>
            </a:pPr>
            <a:r>
              <a:rPr lang="en-GB" b="0" i="0" dirty="0">
                <a:solidFill>
                  <a:srgbClr val="333333"/>
                </a:solidFill>
                <a:effectLst/>
                <a:latin typeface="Arial" panose="020B0604020202020204" pitchFamily="34" charset="0"/>
              </a:rPr>
              <a:t>Good keyboard skills and use of IT such as windows based systems</a:t>
            </a:r>
          </a:p>
          <a:p>
            <a:pPr algn="l">
              <a:buFont typeface="Arial" panose="020B0604020202020204" pitchFamily="34" charset="0"/>
              <a:buChar char="•"/>
            </a:pPr>
            <a:r>
              <a:rPr lang="en-GB" b="0" i="0" dirty="0">
                <a:solidFill>
                  <a:srgbClr val="333333"/>
                </a:solidFill>
                <a:effectLst/>
                <a:latin typeface="Arial" panose="020B0604020202020204" pitchFamily="34" charset="0"/>
              </a:rPr>
              <a:t>Excellent listening skills</a:t>
            </a:r>
          </a:p>
          <a:p>
            <a:pPr algn="l">
              <a:buFont typeface="Arial" panose="020B0604020202020204" pitchFamily="34" charset="0"/>
              <a:buChar char="•"/>
            </a:pPr>
            <a:r>
              <a:rPr lang="en-GB" b="0" i="0" dirty="0">
                <a:solidFill>
                  <a:srgbClr val="333333"/>
                </a:solidFill>
                <a:effectLst/>
                <a:latin typeface="Arial" panose="020B0604020202020204" pitchFamily="34" charset="0"/>
              </a:rPr>
              <a:t>Effective verbal and written communication skills</a:t>
            </a:r>
          </a:p>
          <a:p>
            <a:pPr algn="l">
              <a:buFont typeface="Arial" panose="020B0604020202020204" pitchFamily="34" charset="0"/>
              <a:buChar char="•"/>
            </a:pPr>
            <a:r>
              <a:rPr lang="en-GB" b="0" i="0" dirty="0">
                <a:solidFill>
                  <a:srgbClr val="333333"/>
                </a:solidFill>
                <a:effectLst/>
                <a:latin typeface="Arial" panose="020B0604020202020204" pitchFamily="34" charset="0"/>
              </a:rPr>
              <a:t>To be able to prioritise and undertake numerous tasks simultaneously</a:t>
            </a:r>
          </a:p>
          <a:p>
            <a:pPr algn="l">
              <a:buFont typeface="Arial" panose="020B0604020202020204" pitchFamily="34" charset="0"/>
              <a:buChar char="•"/>
            </a:pPr>
            <a:r>
              <a:rPr lang="en-GB" b="0" i="0" dirty="0">
                <a:solidFill>
                  <a:srgbClr val="333333"/>
                </a:solidFill>
                <a:effectLst/>
                <a:latin typeface="Arial" panose="020B0604020202020204" pitchFamily="34" charset="0"/>
              </a:rPr>
              <a:t>The ability to manage and support others during times of crisis – most commonly during an emergency call.</a:t>
            </a:r>
          </a:p>
          <a:p>
            <a:endParaRPr lang="en-GB" dirty="0"/>
          </a:p>
        </p:txBody>
      </p:sp>
      <p:sp>
        <p:nvSpPr>
          <p:cNvPr id="4" name="Slide Number Placeholder 3"/>
          <p:cNvSpPr>
            <a:spLocks noGrp="1"/>
          </p:cNvSpPr>
          <p:nvPr>
            <p:ph type="sldNum" sz="quarter" idx="5"/>
          </p:nvPr>
        </p:nvSpPr>
        <p:spPr/>
        <p:txBody>
          <a:bodyPr/>
          <a:lstStyle/>
          <a:p>
            <a:fld id="{7F3A423C-5603-430F-8493-04F27109A605}" type="slidenum">
              <a:rPr lang="en-GB" smtClean="0"/>
              <a:t>12</a:t>
            </a:fld>
            <a:endParaRPr lang="en-GB" dirty="0"/>
          </a:p>
        </p:txBody>
      </p:sp>
    </p:spTree>
    <p:extLst>
      <p:ext uri="{BB962C8B-B14F-4D97-AF65-F5344CB8AC3E}">
        <p14:creationId xmlns:p14="http://schemas.microsoft.com/office/powerpoint/2010/main" val="59937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kind of call would fit in to each category?</a:t>
            </a:r>
          </a:p>
          <a:p>
            <a:endParaRPr lang="en-GB" dirty="0"/>
          </a:p>
          <a:p>
            <a:r>
              <a:rPr lang="en-GB" dirty="0"/>
              <a:t>Cat1 – Cardiac arrest, traumatic serious injury, severe allergic reaction</a:t>
            </a:r>
            <a:br>
              <a:rPr lang="en-GB" dirty="0"/>
            </a:br>
            <a:r>
              <a:rPr lang="en-GB" dirty="0"/>
              <a:t/>
            </a:r>
            <a:br>
              <a:rPr lang="en-GB" dirty="0"/>
            </a:br>
            <a:r>
              <a:rPr lang="en-GB" dirty="0"/>
              <a:t>Cat2</a:t>
            </a:r>
          </a:p>
        </p:txBody>
      </p:sp>
      <p:sp>
        <p:nvSpPr>
          <p:cNvPr id="4" name="Slide Number Placeholder 3"/>
          <p:cNvSpPr>
            <a:spLocks noGrp="1"/>
          </p:cNvSpPr>
          <p:nvPr>
            <p:ph type="sldNum" sz="quarter" idx="5"/>
          </p:nvPr>
        </p:nvSpPr>
        <p:spPr/>
        <p:txBody>
          <a:bodyPr/>
          <a:lstStyle/>
          <a:p>
            <a:fld id="{7F3A423C-5603-430F-8493-04F27109A605}" type="slidenum">
              <a:rPr lang="en-GB" smtClean="0"/>
              <a:t>13</a:t>
            </a:fld>
            <a:endParaRPr lang="en-GB" dirty="0"/>
          </a:p>
        </p:txBody>
      </p:sp>
    </p:spTree>
    <p:extLst>
      <p:ext uri="{BB962C8B-B14F-4D97-AF65-F5344CB8AC3E}">
        <p14:creationId xmlns:p14="http://schemas.microsoft.com/office/powerpoint/2010/main" val="3024600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pp-eeas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2" name="Title 1"/>
          <p:cNvSpPr>
            <a:spLocks noGrp="1"/>
          </p:cNvSpPr>
          <p:nvPr>
            <p:ph type="ctrTitle" hasCustomPrompt="1"/>
          </p:nvPr>
        </p:nvSpPr>
        <p:spPr>
          <a:xfrm>
            <a:off x="385047" y="2808608"/>
            <a:ext cx="6207832" cy="913444"/>
          </a:xfrm>
        </p:spPr>
        <p:txBody>
          <a:bodyPr/>
          <a:lstStyle>
            <a:lvl1pPr algn="l">
              <a:defRPr b="1">
                <a:solidFill>
                  <a:srgbClr val="009D3D"/>
                </a:solidFill>
                <a:latin typeface="Roboto slab"/>
                <a:cs typeface="Roboto slab"/>
              </a:defRPr>
            </a:lvl1pPr>
          </a:lstStyle>
          <a:p>
            <a:r>
              <a:rPr lang="en-GB" dirty="0"/>
              <a:t>Click to add title</a:t>
            </a:r>
            <a:endParaRPr lang="en-US" dirty="0"/>
          </a:p>
        </p:txBody>
      </p:sp>
      <p:sp>
        <p:nvSpPr>
          <p:cNvPr id="3" name="Subtitle 2"/>
          <p:cNvSpPr>
            <a:spLocks noGrp="1"/>
          </p:cNvSpPr>
          <p:nvPr>
            <p:ph type="subTitle" idx="1"/>
          </p:nvPr>
        </p:nvSpPr>
        <p:spPr>
          <a:xfrm>
            <a:off x="385047" y="3853272"/>
            <a:ext cx="4158919" cy="437199"/>
          </a:xfrm>
        </p:spPr>
        <p:txBody>
          <a:bodyPr>
            <a:normAutofit/>
          </a:bodyPr>
          <a:lstStyle>
            <a:lvl1pPr marL="0" indent="0" algn="l">
              <a:buNone/>
              <a:defRPr sz="1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49786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2" name="Title 1"/>
          <p:cNvSpPr>
            <a:spLocks noGrp="1"/>
          </p:cNvSpPr>
          <p:nvPr>
            <p:ph type="title" hasCustomPrompt="1"/>
          </p:nvPr>
        </p:nvSpPr>
        <p:spPr>
          <a:xfrm>
            <a:off x="296687" y="348271"/>
            <a:ext cx="8016099" cy="796819"/>
          </a:xfrm>
        </p:spPr>
        <p:txBody>
          <a:bodyPr>
            <a:noAutofit/>
          </a:bodyPr>
          <a:lstStyle>
            <a:lvl1pPr algn="l">
              <a:defRPr sz="3600" b="1">
                <a:solidFill>
                  <a:srgbClr val="009D3D"/>
                </a:solidFill>
                <a:latin typeface="Roboto slab"/>
                <a:cs typeface="Roboto slab"/>
              </a:defRPr>
            </a:lvl1pPr>
          </a:lstStyle>
          <a:p>
            <a:r>
              <a:rPr lang="en-GB" dirty="0"/>
              <a:t>Insert page title</a:t>
            </a:r>
            <a:endParaRPr lang="en-US" dirty="0"/>
          </a:p>
        </p:txBody>
      </p:sp>
      <p:sp>
        <p:nvSpPr>
          <p:cNvPr id="3" name="Content Placeholder 2"/>
          <p:cNvSpPr>
            <a:spLocks noGrp="1"/>
          </p:cNvSpPr>
          <p:nvPr>
            <p:ph idx="1" hasCustomPrompt="1"/>
          </p:nvPr>
        </p:nvSpPr>
        <p:spPr>
          <a:xfrm>
            <a:off x="296687" y="1604649"/>
            <a:ext cx="8016099" cy="4058346"/>
          </a:xfrm>
        </p:spPr>
        <p:txBody>
          <a:bodyPr/>
          <a:lstStyle>
            <a:lvl1pPr>
              <a:defRPr sz="2400" b="1" baseline="0">
                <a:solidFill>
                  <a:srgbClr val="009D3D"/>
                </a:solidFill>
                <a:latin typeface="Roboto slab"/>
                <a:cs typeface="Roboto slab"/>
              </a:defRPr>
            </a:lvl1pPr>
            <a:lvl2pPr marL="914400" indent="-457200">
              <a:buFont typeface="Arial"/>
              <a:buChar char="•"/>
              <a:defRPr sz="2000">
                <a:latin typeface="Arial"/>
                <a:cs typeface="Arial"/>
              </a:defRPr>
            </a:lvl2pPr>
            <a:lvl3pPr marL="1257300" indent="-342900">
              <a:buFont typeface="Arial"/>
              <a:buChar char="•"/>
              <a:defRPr sz="1800">
                <a:latin typeface="Arial"/>
                <a:cs typeface="Arial"/>
              </a:defRPr>
            </a:lvl3pPr>
            <a:lvl4pPr marL="1714500" indent="-342900">
              <a:buFont typeface="Arial"/>
              <a:buChar char="•"/>
              <a:defRPr sz="1600">
                <a:latin typeface="Arial"/>
                <a:cs typeface="Arial"/>
              </a:defRPr>
            </a:lvl4pPr>
            <a:lvl5pPr marL="2171700" indent="-342900">
              <a:buFont typeface="Arial"/>
              <a:buChar char="•"/>
              <a:defRPr sz="1600">
                <a:latin typeface="Arial"/>
                <a:cs typeface="Arial"/>
              </a:defRPr>
            </a:lvl5pPr>
          </a:lstStyle>
          <a:p>
            <a:pPr lvl="0"/>
            <a:r>
              <a:rPr lang="en-GB" dirty="0"/>
              <a:t>Insert sub title</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8603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3" name="Content Placeholder 2"/>
          <p:cNvSpPr>
            <a:spLocks noGrp="1"/>
          </p:cNvSpPr>
          <p:nvPr>
            <p:ph sz="half" idx="1" hasCustomPrompt="1"/>
          </p:nvPr>
        </p:nvSpPr>
        <p:spPr>
          <a:xfrm>
            <a:off x="286276" y="1646287"/>
            <a:ext cx="3959999" cy="4011501"/>
          </a:xfrm>
        </p:spPr>
        <p:txBody>
          <a:bodyPr/>
          <a:lstStyle>
            <a:lvl1pPr marL="0" indent="0">
              <a:buNone/>
              <a:defRPr sz="2400" b="1" i="0">
                <a:solidFill>
                  <a:srgbClr val="009D3D"/>
                </a:solidFill>
                <a:latin typeface="Roboto slab"/>
                <a:cs typeface="Roboto slab"/>
              </a:defRPr>
            </a:lvl1pPr>
            <a:lvl2pPr marL="800100" indent="-342900">
              <a:buFont typeface="Arial"/>
              <a:buChar char="•"/>
              <a:defRPr sz="2000">
                <a:latin typeface="Arial"/>
                <a:cs typeface="Arial"/>
              </a:defRPr>
            </a:lvl2pPr>
            <a:lvl3pPr marL="1257300" indent="-342900">
              <a:buFont typeface="Arial"/>
              <a:buChar char="•"/>
              <a:defRPr sz="1800">
                <a:latin typeface="Arial"/>
                <a:cs typeface="Arial"/>
              </a:defRPr>
            </a:lvl3pPr>
            <a:lvl4pPr marL="1657350" indent="-285750">
              <a:buFont typeface="Arial"/>
              <a:buChar char="•"/>
              <a:defRPr sz="1600">
                <a:latin typeface="Arial"/>
                <a:cs typeface="Arial"/>
              </a:defRPr>
            </a:lvl4pPr>
            <a:lvl5pPr marL="2114550" indent="-285750">
              <a:buFont typeface="Arial"/>
              <a:buChar char="•"/>
              <a:defRPr sz="1600">
                <a:latin typeface="Arial"/>
                <a:cs typeface="Arial"/>
              </a:defRPr>
            </a:lvl5pPr>
            <a:lvl6pPr>
              <a:defRPr sz="1800"/>
            </a:lvl6pPr>
            <a:lvl7pPr>
              <a:defRPr sz="1800"/>
            </a:lvl7pPr>
            <a:lvl8pPr>
              <a:defRPr sz="1800"/>
            </a:lvl8pPr>
            <a:lvl9pPr>
              <a:defRPr sz="1800"/>
            </a:lvl9pPr>
          </a:lstStyle>
          <a:p>
            <a:pPr lvl="0"/>
            <a:r>
              <a:rPr lang="en-GB" dirty="0"/>
              <a:t>Insert sub title</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p:cNvSpPr>
            <a:spLocks noGrp="1"/>
          </p:cNvSpPr>
          <p:nvPr>
            <p:ph type="title" hasCustomPrompt="1"/>
          </p:nvPr>
        </p:nvSpPr>
        <p:spPr>
          <a:xfrm>
            <a:off x="286276" y="348271"/>
            <a:ext cx="8140661" cy="796819"/>
          </a:xfrm>
        </p:spPr>
        <p:txBody>
          <a:bodyPr>
            <a:noAutofit/>
          </a:bodyPr>
          <a:lstStyle>
            <a:lvl1pPr algn="l">
              <a:defRPr sz="3600" b="1">
                <a:solidFill>
                  <a:srgbClr val="009D3D"/>
                </a:solidFill>
                <a:latin typeface="Roboto slab"/>
                <a:cs typeface="Roboto slab"/>
              </a:defRPr>
            </a:lvl1pPr>
          </a:lstStyle>
          <a:p>
            <a:r>
              <a:rPr lang="en-GB" dirty="0"/>
              <a:t>Insert page title</a:t>
            </a:r>
            <a:endParaRPr lang="en-US" dirty="0"/>
          </a:p>
        </p:txBody>
      </p:sp>
      <p:sp>
        <p:nvSpPr>
          <p:cNvPr id="11" name="Picture Placeholder 2"/>
          <p:cNvSpPr>
            <a:spLocks noGrp="1"/>
          </p:cNvSpPr>
          <p:nvPr>
            <p:ph type="pic" idx="10" hasCustomPrompt="1"/>
          </p:nvPr>
        </p:nvSpPr>
        <p:spPr>
          <a:xfrm>
            <a:off x="4476322" y="1646287"/>
            <a:ext cx="3950615" cy="4011501"/>
          </a:xfrm>
        </p:spPr>
        <p:txBody>
          <a:bodyPr>
            <a:normAutofit/>
          </a:bodyPr>
          <a:lstStyle>
            <a:lvl1pPr marL="0" indent="0">
              <a:buNone/>
              <a:defRPr sz="1200" baseline="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and drop image or click to use media browser</a:t>
            </a:r>
          </a:p>
        </p:txBody>
      </p:sp>
    </p:spTree>
    <p:extLst>
      <p:ext uri="{BB962C8B-B14F-4D97-AF65-F5344CB8AC3E}">
        <p14:creationId xmlns:p14="http://schemas.microsoft.com/office/powerpoint/2010/main" val="165834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8" name="Picture 17"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12" name="Content Placeholder 2"/>
          <p:cNvSpPr>
            <a:spLocks noGrp="1"/>
          </p:cNvSpPr>
          <p:nvPr>
            <p:ph sz="half" idx="1" hasCustomPrompt="1"/>
          </p:nvPr>
        </p:nvSpPr>
        <p:spPr>
          <a:xfrm>
            <a:off x="286276" y="1646287"/>
            <a:ext cx="3959999" cy="4011501"/>
          </a:xfrm>
        </p:spPr>
        <p:txBody>
          <a:bodyPr/>
          <a:lstStyle>
            <a:lvl1pPr marL="0" indent="0">
              <a:buNone/>
              <a:defRPr sz="2400" b="1" i="0">
                <a:solidFill>
                  <a:srgbClr val="009D3D"/>
                </a:solidFill>
                <a:latin typeface="Roboto slab"/>
                <a:cs typeface="Roboto slab"/>
              </a:defRPr>
            </a:lvl1pPr>
            <a:lvl2pPr marL="800100" indent="-342900">
              <a:buFont typeface="Arial"/>
              <a:buChar char="•"/>
              <a:defRPr sz="2000">
                <a:latin typeface="Arial"/>
                <a:cs typeface="Arial"/>
              </a:defRPr>
            </a:lvl2pPr>
            <a:lvl3pPr marL="1257300" indent="-342900">
              <a:buFont typeface="Arial"/>
              <a:buChar char="•"/>
              <a:defRPr sz="1800">
                <a:latin typeface="Arial"/>
                <a:cs typeface="Arial"/>
              </a:defRPr>
            </a:lvl3pPr>
            <a:lvl4pPr marL="1657350" indent="-285750">
              <a:buFont typeface="Arial"/>
              <a:buChar char="•"/>
              <a:defRPr sz="1600">
                <a:latin typeface="Arial"/>
                <a:cs typeface="Arial"/>
              </a:defRPr>
            </a:lvl4pPr>
            <a:lvl5pPr marL="2114550" indent="-285750">
              <a:buFont typeface="Arial"/>
              <a:buChar char="•"/>
              <a:defRPr sz="1600">
                <a:latin typeface="Arial"/>
                <a:cs typeface="Arial"/>
              </a:defRPr>
            </a:lvl5pPr>
            <a:lvl6pPr>
              <a:defRPr sz="1800"/>
            </a:lvl6pPr>
            <a:lvl7pPr>
              <a:defRPr sz="1800"/>
            </a:lvl7pPr>
            <a:lvl8pPr>
              <a:defRPr sz="1800"/>
            </a:lvl8pPr>
            <a:lvl9pPr>
              <a:defRPr sz="1800"/>
            </a:lvl9pPr>
          </a:lstStyle>
          <a:p>
            <a:pPr lvl="0"/>
            <a:r>
              <a:rPr lang="en-GB" dirty="0"/>
              <a:t>Insert sub title</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p:cNvSpPr>
            <a:spLocks noGrp="1"/>
          </p:cNvSpPr>
          <p:nvPr>
            <p:ph type="title" hasCustomPrompt="1"/>
          </p:nvPr>
        </p:nvSpPr>
        <p:spPr>
          <a:xfrm>
            <a:off x="286276" y="348271"/>
            <a:ext cx="8140661" cy="796819"/>
          </a:xfrm>
        </p:spPr>
        <p:txBody>
          <a:bodyPr>
            <a:noAutofit/>
          </a:bodyPr>
          <a:lstStyle>
            <a:lvl1pPr algn="l">
              <a:defRPr sz="3600" b="1">
                <a:solidFill>
                  <a:srgbClr val="009D3D"/>
                </a:solidFill>
                <a:latin typeface="Roboto slab"/>
                <a:cs typeface="Roboto slab"/>
              </a:defRPr>
            </a:lvl1pPr>
          </a:lstStyle>
          <a:p>
            <a:r>
              <a:rPr lang="en-GB" dirty="0"/>
              <a:t>Insert page title</a:t>
            </a:r>
            <a:endParaRPr lang="en-US" dirty="0"/>
          </a:p>
        </p:txBody>
      </p:sp>
      <p:sp>
        <p:nvSpPr>
          <p:cNvPr id="14" name="Content Placeholder 2"/>
          <p:cNvSpPr>
            <a:spLocks noGrp="1"/>
          </p:cNvSpPr>
          <p:nvPr>
            <p:ph sz="half" idx="10" hasCustomPrompt="1"/>
          </p:nvPr>
        </p:nvSpPr>
        <p:spPr>
          <a:xfrm>
            <a:off x="4466938" y="1646287"/>
            <a:ext cx="3959999" cy="4011501"/>
          </a:xfrm>
        </p:spPr>
        <p:txBody>
          <a:bodyPr/>
          <a:lstStyle>
            <a:lvl1pPr marL="0" indent="0">
              <a:buNone/>
              <a:defRPr sz="2400" b="1" i="0">
                <a:solidFill>
                  <a:srgbClr val="009D3D"/>
                </a:solidFill>
                <a:latin typeface="Roboto slab"/>
                <a:cs typeface="Roboto slab"/>
              </a:defRPr>
            </a:lvl1pPr>
            <a:lvl2pPr marL="800100" indent="-342900">
              <a:buFont typeface="Arial"/>
              <a:buChar char="•"/>
              <a:defRPr sz="2000">
                <a:latin typeface="Arial"/>
                <a:cs typeface="Arial"/>
              </a:defRPr>
            </a:lvl2pPr>
            <a:lvl3pPr marL="1257300" indent="-342900">
              <a:buFont typeface="Arial"/>
              <a:buChar char="•"/>
              <a:defRPr sz="1800">
                <a:latin typeface="Arial"/>
                <a:cs typeface="Arial"/>
              </a:defRPr>
            </a:lvl3pPr>
            <a:lvl4pPr marL="1657350" indent="-285750">
              <a:buFont typeface="Arial"/>
              <a:buChar char="•"/>
              <a:defRPr sz="1600">
                <a:latin typeface="Arial"/>
                <a:cs typeface="Arial"/>
              </a:defRPr>
            </a:lvl4pPr>
            <a:lvl5pPr marL="2114550" indent="-285750">
              <a:buFont typeface="Arial"/>
              <a:buChar char="•"/>
              <a:defRPr sz="1600">
                <a:latin typeface="Arial"/>
                <a:cs typeface="Arial"/>
              </a:defRPr>
            </a:lvl5pPr>
            <a:lvl6pPr>
              <a:defRPr sz="1800"/>
            </a:lvl6pPr>
            <a:lvl7pPr>
              <a:defRPr sz="1800"/>
            </a:lvl7pPr>
            <a:lvl8pPr>
              <a:defRPr sz="1800"/>
            </a:lvl8pPr>
            <a:lvl9pPr>
              <a:defRPr sz="1800"/>
            </a:lvl9pPr>
          </a:lstStyle>
          <a:p>
            <a:pPr lvl="0"/>
            <a:r>
              <a:rPr lang="en-GB" dirty="0"/>
              <a:t>Insert sub title</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7892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Tree>
    <p:extLst>
      <p:ext uri="{BB962C8B-B14F-4D97-AF65-F5344CB8AC3E}">
        <p14:creationId xmlns:p14="http://schemas.microsoft.com/office/powerpoint/2010/main" val="50349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7" name="Picture 6"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2" name="Title 1"/>
          <p:cNvSpPr>
            <a:spLocks noGrp="1"/>
          </p:cNvSpPr>
          <p:nvPr>
            <p:ph type="title" hasCustomPrompt="1"/>
          </p:nvPr>
        </p:nvSpPr>
        <p:spPr>
          <a:xfrm>
            <a:off x="335788" y="458037"/>
            <a:ext cx="6847148" cy="364666"/>
          </a:xfrm>
        </p:spPr>
        <p:txBody>
          <a:bodyPr anchor="b">
            <a:normAutofit/>
          </a:bodyPr>
          <a:lstStyle>
            <a:lvl1pPr algn="l">
              <a:defRPr sz="1800" b="1">
                <a:solidFill>
                  <a:srgbClr val="009D3D"/>
                </a:solidFill>
                <a:latin typeface="Roboto slab"/>
                <a:cs typeface="Roboto slab"/>
              </a:defRPr>
            </a:lvl1pPr>
          </a:lstStyle>
          <a:p>
            <a:r>
              <a:rPr lang="en-GB" dirty="0"/>
              <a:t>Insert image caption</a:t>
            </a:r>
            <a:endParaRPr lang="en-US" dirty="0"/>
          </a:p>
        </p:txBody>
      </p:sp>
      <p:sp>
        <p:nvSpPr>
          <p:cNvPr id="3" name="Picture Placeholder 2"/>
          <p:cNvSpPr>
            <a:spLocks noGrp="1"/>
          </p:cNvSpPr>
          <p:nvPr>
            <p:ph type="pic" idx="1" hasCustomPrompt="1"/>
          </p:nvPr>
        </p:nvSpPr>
        <p:spPr>
          <a:xfrm>
            <a:off x="335788" y="952507"/>
            <a:ext cx="8096355" cy="486663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and drop image or click to use media browser</a:t>
            </a:r>
          </a:p>
        </p:txBody>
      </p:sp>
    </p:spTree>
    <p:extLst>
      <p:ext uri="{BB962C8B-B14F-4D97-AF65-F5344CB8AC3E}">
        <p14:creationId xmlns:p14="http://schemas.microsoft.com/office/powerpoint/2010/main" val="11735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9" name="Picture 8" descr="pp-eeas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 y="0"/>
            <a:ext cx="8747760" cy="6876288"/>
          </a:xfrm>
          <a:prstGeom prst="rect">
            <a:avLst/>
          </a:prstGeom>
        </p:spPr>
      </p:pic>
      <p:sp>
        <p:nvSpPr>
          <p:cNvPr id="12" name="Content Placeholder 2"/>
          <p:cNvSpPr>
            <a:spLocks noGrp="1"/>
          </p:cNvSpPr>
          <p:nvPr>
            <p:ph sz="half" idx="1" hasCustomPrompt="1"/>
          </p:nvPr>
        </p:nvSpPr>
        <p:spPr>
          <a:xfrm>
            <a:off x="286276" y="1454179"/>
            <a:ext cx="8140661" cy="4203610"/>
          </a:xfrm>
        </p:spPr>
        <p:txBody>
          <a:bodyPr/>
          <a:lstStyle>
            <a:lvl1pPr marL="0" indent="0">
              <a:buNone/>
              <a:defRPr sz="2400" b="1" i="0">
                <a:solidFill>
                  <a:srgbClr val="009D3D"/>
                </a:solidFill>
                <a:latin typeface="Roboto slab"/>
                <a:cs typeface="Roboto slab"/>
              </a:defRPr>
            </a:lvl1pPr>
            <a:lvl2pPr marL="800100" indent="-342900">
              <a:buFont typeface="Arial"/>
              <a:buChar char="•"/>
              <a:defRPr sz="2000">
                <a:latin typeface="Arial"/>
                <a:cs typeface="Arial"/>
              </a:defRPr>
            </a:lvl2pPr>
            <a:lvl3pPr marL="1257300" indent="-342900">
              <a:buFont typeface="Arial"/>
              <a:buChar char="•"/>
              <a:defRPr sz="1800">
                <a:latin typeface="Arial"/>
                <a:cs typeface="Arial"/>
              </a:defRPr>
            </a:lvl3pPr>
            <a:lvl4pPr marL="1657350" indent="-285750">
              <a:buFont typeface="Arial"/>
              <a:buChar char="•"/>
              <a:defRPr sz="1600">
                <a:latin typeface="Arial"/>
                <a:cs typeface="Arial"/>
              </a:defRPr>
            </a:lvl4pPr>
            <a:lvl5pPr marL="2114550" indent="-285750">
              <a:buFont typeface="Arial"/>
              <a:buChar char="•"/>
              <a:defRPr sz="1600">
                <a:latin typeface="Arial"/>
                <a:cs typeface="Arial"/>
              </a:defRPr>
            </a:lvl5pPr>
            <a:lvl6pPr>
              <a:defRPr sz="1800"/>
            </a:lvl6pPr>
            <a:lvl7pPr>
              <a:defRPr sz="1800"/>
            </a:lvl7pPr>
            <a:lvl8pPr>
              <a:defRPr sz="1800"/>
            </a:lvl8pPr>
            <a:lvl9pPr>
              <a:defRPr sz="1800"/>
            </a:lvl9pPr>
          </a:lstStyle>
          <a:p>
            <a:pPr lvl="0"/>
            <a:r>
              <a:rPr lang="en-GB" dirty="0"/>
              <a:t>Insert sub title</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p:cNvSpPr>
            <a:spLocks noGrp="1"/>
          </p:cNvSpPr>
          <p:nvPr>
            <p:ph type="title" hasCustomPrompt="1"/>
          </p:nvPr>
        </p:nvSpPr>
        <p:spPr>
          <a:xfrm>
            <a:off x="286276" y="348271"/>
            <a:ext cx="8140661" cy="796819"/>
          </a:xfrm>
        </p:spPr>
        <p:txBody>
          <a:bodyPr>
            <a:noAutofit/>
          </a:bodyPr>
          <a:lstStyle>
            <a:lvl1pPr algn="l">
              <a:defRPr sz="3600" b="1">
                <a:solidFill>
                  <a:srgbClr val="009D3D"/>
                </a:solidFill>
                <a:latin typeface="Roboto slab"/>
                <a:cs typeface="Roboto slab"/>
              </a:defRPr>
            </a:lvl1pPr>
          </a:lstStyle>
          <a:p>
            <a:r>
              <a:rPr lang="en-GB" dirty="0"/>
              <a:t>Insert page title</a:t>
            </a:r>
            <a:endParaRPr lang="en-US" dirty="0"/>
          </a:p>
        </p:txBody>
      </p:sp>
    </p:spTree>
    <p:extLst>
      <p:ext uri="{BB962C8B-B14F-4D97-AF65-F5344CB8AC3E}">
        <p14:creationId xmlns:p14="http://schemas.microsoft.com/office/powerpoint/2010/main" val="117499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7516" y="275401"/>
            <a:ext cx="7875270" cy="1146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37516" y="1604648"/>
            <a:ext cx="7875270" cy="453853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7" r:id="rId6"/>
    <p:sldLayoutId id="214748365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youtube.com/watch?v=TBEZHxkwCR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watch?v=8xJEgHbe3Zc"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UzikvhXF5G0" TargetMode="External"/><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hyperlink" Target="https://youtu.be/hLbXNSaD0Ck" TargetMode="External"/><Relationship Id="rId4" Type="http://schemas.openxmlformats.org/officeDocument/2006/relationships/hyperlink" Target="https://youtu.be/e35bKzhYMI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youtube.com/watch?v=kOISaGL9k34"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wZXm9H-lHH8"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Hello and welcome to</a:t>
            </a:r>
            <a:endParaRPr lang="en-GB" dirty="0">
              <a:solidFill>
                <a:schemeClr val="tx1"/>
              </a:solidFill>
            </a:endParaRPr>
          </a:p>
        </p:txBody>
      </p:sp>
      <p:sp>
        <p:nvSpPr>
          <p:cNvPr id="3" name="Content Placeholder 2"/>
          <p:cNvSpPr>
            <a:spLocks noGrp="1"/>
          </p:cNvSpPr>
          <p:nvPr>
            <p:ph idx="1"/>
          </p:nvPr>
        </p:nvSpPr>
        <p:spPr/>
        <p:txBody>
          <a:bodyPr/>
          <a:lstStyle/>
          <a:p>
            <a:r>
              <a:rPr lang="en-GB" sz="3200" dirty="0" smtClean="0">
                <a:solidFill>
                  <a:schemeClr val="tx1"/>
                </a:solidFill>
                <a:latin typeface="Calibri" panose="020F0502020204030204" pitchFamily="34" charset="0"/>
                <a:ea typeface="Calibri" panose="020F0502020204030204" pitchFamily="34" charset="0"/>
              </a:rPr>
              <a:t>Virtual </a:t>
            </a:r>
            <a:r>
              <a:rPr lang="en-GB" sz="3200" dirty="0">
                <a:solidFill>
                  <a:schemeClr val="tx1"/>
                </a:solidFill>
                <a:latin typeface="Calibri" panose="020F0502020204030204" pitchFamily="34" charset="0"/>
                <a:ea typeface="Calibri" panose="020F0502020204030204" pitchFamily="34" charset="0"/>
              </a:rPr>
              <a:t>Future Heroes </a:t>
            </a:r>
            <a:r>
              <a:rPr lang="en-GB" sz="3200" dirty="0" smtClean="0">
                <a:solidFill>
                  <a:schemeClr val="tx1"/>
                </a:solidFill>
                <a:latin typeface="Calibri" panose="020F0502020204030204" pitchFamily="34" charset="0"/>
                <a:ea typeface="Calibri" panose="020F0502020204030204" pitchFamily="34" charset="0"/>
              </a:rPr>
              <a:t>Ambulance  </a:t>
            </a:r>
            <a:r>
              <a:rPr lang="en-GB" sz="3200" dirty="0" smtClean="0">
                <a:solidFill>
                  <a:schemeClr val="tx1"/>
                </a:solidFill>
                <a:latin typeface="Calibri" panose="020F0502020204030204" pitchFamily="34" charset="0"/>
                <a:ea typeface="Calibri" panose="020F0502020204030204" pitchFamily="34" charset="0"/>
              </a:rPr>
              <a:t>session we </a:t>
            </a:r>
            <a:r>
              <a:rPr lang="en-GB" sz="3200" dirty="0">
                <a:solidFill>
                  <a:schemeClr val="tx1"/>
                </a:solidFill>
                <a:latin typeface="Calibri" panose="020F0502020204030204" pitchFamily="34" charset="0"/>
                <a:ea typeface="Calibri" panose="020F0502020204030204" pitchFamily="34" charset="0"/>
              </a:rPr>
              <a:t>will begin shortly. </a:t>
            </a:r>
            <a:endParaRPr lang="en-GB" sz="3200" dirty="0" smtClean="0">
              <a:solidFill>
                <a:schemeClr val="tx1"/>
              </a:solidFill>
              <a:latin typeface="Calibri" panose="020F0502020204030204" pitchFamily="34" charset="0"/>
              <a:ea typeface="Calibri" panose="020F0502020204030204" pitchFamily="34" charset="0"/>
            </a:endParaRPr>
          </a:p>
          <a:p>
            <a:r>
              <a:rPr lang="en-GB" sz="3200" dirty="0" smtClean="0">
                <a:solidFill>
                  <a:schemeClr val="tx1"/>
                </a:solidFill>
                <a:latin typeface="Calibri" panose="020F0502020204030204" pitchFamily="34" charset="0"/>
                <a:ea typeface="Calibri" panose="020F0502020204030204" pitchFamily="34" charset="0"/>
              </a:rPr>
              <a:t>Please </a:t>
            </a:r>
            <a:r>
              <a:rPr lang="en-GB" sz="3200" dirty="0">
                <a:solidFill>
                  <a:schemeClr val="tx1"/>
                </a:solidFill>
                <a:latin typeface="Calibri" panose="020F0502020204030204" pitchFamily="34" charset="0"/>
                <a:ea typeface="Calibri" panose="020F0502020204030204" pitchFamily="34" charset="0"/>
              </a:rPr>
              <a:t>mute your mics and switch off your cameras. </a:t>
            </a:r>
            <a:endParaRPr lang="en-GB" sz="3200" dirty="0" smtClean="0">
              <a:solidFill>
                <a:schemeClr val="tx1"/>
              </a:solidFill>
              <a:latin typeface="Calibri" panose="020F0502020204030204" pitchFamily="34" charset="0"/>
              <a:ea typeface="Calibri" panose="020F0502020204030204" pitchFamily="34" charset="0"/>
            </a:endParaRPr>
          </a:p>
          <a:p>
            <a:r>
              <a:rPr lang="en-GB" sz="3200" dirty="0" smtClean="0">
                <a:solidFill>
                  <a:schemeClr val="tx1"/>
                </a:solidFill>
                <a:latin typeface="Calibri" panose="020F0502020204030204" pitchFamily="34" charset="0"/>
                <a:ea typeface="Calibri" panose="020F0502020204030204" pitchFamily="34" charset="0"/>
              </a:rPr>
              <a:t>If </a:t>
            </a:r>
            <a:r>
              <a:rPr lang="en-GB" sz="3200" dirty="0">
                <a:solidFill>
                  <a:schemeClr val="tx1"/>
                </a:solidFill>
                <a:latin typeface="Calibri" panose="020F0502020204030204" pitchFamily="34" charset="0"/>
                <a:ea typeface="Calibri" panose="020F0502020204030204" pitchFamily="34" charset="0"/>
              </a:rPr>
              <a:t>you need technical assistance please use the chat box and we will be happy to help. </a:t>
            </a:r>
          </a:p>
          <a:p>
            <a:endParaRPr lang="en-GB" dirty="0"/>
          </a:p>
        </p:txBody>
      </p:sp>
    </p:spTree>
    <p:extLst>
      <p:ext uri="{BB962C8B-B14F-4D97-AF65-F5344CB8AC3E}">
        <p14:creationId xmlns:p14="http://schemas.microsoft.com/office/powerpoint/2010/main" val="4734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10B28-9B72-46CF-8E6C-EE7FAA28C333}"/>
              </a:ext>
            </a:extLst>
          </p:cNvPr>
          <p:cNvSpPr>
            <a:spLocks noGrp="1"/>
          </p:cNvSpPr>
          <p:nvPr>
            <p:ph type="title"/>
          </p:nvPr>
        </p:nvSpPr>
        <p:spPr/>
        <p:txBody>
          <a:bodyPr/>
          <a:lstStyle/>
          <a:p>
            <a:r>
              <a:rPr lang="en-GB" sz="3000" dirty="0"/>
              <a:t>Equality &amp; Inclusion at EEAST</a:t>
            </a:r>
          </a:p>
        </p:txBody>
      </p:sp>
      <p:sp>
        <p:nvSpPr>
          <p:cNvPr id="5" name="TextBox 4">
            <a:extLst>
              <a:ext uri="{FF2B5EF4-FFF2-40B4-BE49-F238E27FC236}">
                <a16:creationId xmlns:a16="http://schemas.microsoft.com/office/drawing/2014/main" id="{55ABA6C3-4098-4E9C-A460-8F2FAB006991}"/>
              </a:ext>
            </a:extLst>
          </p:cNvPr>
          <p:cNvSpPr txBox="1"/>
          <p:nvPr/>
        </p:nvSpPr>
        <p:spPr>
          <a:xfrm>
            <a:off x="1426028" y="4968359"/>
            <a:ext cx="5861156" cy="369332"/>
          </a:xfrm>
          <a:prstGeom prst="rect">
            <a:avLst/>
          </a:prstGeom>
          <a:noFill/>
        </p:spPr>
        <p:txBody>
          <a:bodyPr wrap="none" rtlCol="0">
            <a:spAutoFit/>
          </a:bodyPr>
          <a:lstStyle/>
          <a:p>
            <a:r>
              <a:rPr lang="en-GB" dirty="0">
                <a:hlinkClick r:id="rId2"/>
              </a:rPr>
              <a:t>https://www.youtube.com/watch?v=TBEZHxkwCRs</a:t>
            </a:r>
            <a:r>
              <a:rPr lang="en-GB" dirty="0"/>
              <a:t> (3 min 9)</a:t>
            </a:r>
          </a:p>
        </p:txBody>
      </p:sp>
      <p:pic>
        <p:nvPicPr>
          <p:cNvPr id="7" name="Picture 6" descr="Diagram&#10;&#10;Description automatically generated">
            <a:extLst>
              <a:ext uri="{FF2B5EF4-FFF2-40B4-BE49-F238E27FC236}">
                <a16:creationId xmlns:a16="http://schemas.microsoft.com/office/drawing/2014/main" id="{88E773E0-6DFB-44CD-B8CE-B51A25127D0F}"/>
              </a:ext>
            </a:extLst>
          </p:cNvPr>
          <p:cNvPicPr>
            <a:picLocks noChangeAspect="1"/>
          </p:cNvPicPr>
          <p:nvPr/>
        </p:nvPicPr>
        <p:blipFill>
          <a:blip r:embed="rId3"/>
          <a:stretch>
            <a:fillRect/>
          </a:stretch>
        </p:blipFill>
        <p:spPr>
          <a:xfrm>
            <a:off x="1359406" y="1528101"/>
            <a:ext cx="5994400" cy="3123059"/>
          </a:xfrm>
          <a:prstGeom prst="rect">
            <a:avLst/>
          </a:prstGeom>
        </p:spPr>
      </p:pic>
    </p:spTree>
    <p:extLst>
      <p:ext uri="{BB962C8B-B14F-4D97-AF65-F5344CB8AC3E}">
        <p14:creationId xmlns:p14="http://schemas.microsoft.com/office/powerpoint/2010/main" val="12371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Staff support in EEAST</a:t>
            </a:r>
          </a:p>
        </p:txBody>
      </p:sp>
      <p:pic>
        <p:nvPicPr>
          <p:cNvPr id="7" name="Content Placeholder 6" descr="A group of people around each other&#10;&#10;Description automatically generated">
            <a:extLst>
              <a:ext uri="{FF2B5EF4-FFF2-40B4-BE49-F238E27FC236}">
                <a16:creationId xmlns:a16="http://schemas.microsoft.com/office/drawing/2014/main" id="{FC8C5696-4A98-482D-9A39-D9739CF6BE56}"/>
              </a:ext>
            </a:extLst>
          </p:cNvPr>
          <p:cNvPicPr>
            <a:picLocks noGrp="1" noChangeAspect="1"/>
          </p:cNvPicPr>
          <p:nvPr>
            <p:ph sz="half" idx="1"/>
          </p:nvPr>
        </p:nvPicPr>
        <p:blipFill rotWithShape="1">
          <a:blip r:embed="rId2"/>
          <a:srcRect t="6921" r="75314"/>
          <a:stretch/>
        </p:blipFill>
        <p:spPr>
          <a:xfrm>
            <a:off x="5936898" y="1327868"/>
            <a:ext cx="2490039" cy="4694293"/>
          </a:xfrm>
        </p:spPr>
      </p:pic>
      <p:sp>
        <p:nvSpPr>
          <p:cNvPr id="11" name="TextBox 10">
            <a:extLst>
              <a:ext uri="{FF2B5EF4-FFF2-40B4-BE49-F238E27FC236}">
                <a16:creationId xmlns:a16="http://schemas.microsoft.com/office/drawing/2014/main" id="{018CBDEC-5D50-48D7-95E9-DEEE54EC2506}"/>
              </a:ext>
            </a:extLst>
          </p:cNvPr>
          <p:cNvSpPr txBox="1"/>
          <p:nvPr/>
        </p:nvSpPr>
        <p:spPr>
          <a:xfrm>
            <a:off x="477077" y="1435698"/>
            <a:ext cx="4485447" cy="369332"/>
          </a:xfrm>
          <a:prstGeom prst="rect">
            <a:avLst/>
          </a:prstGeom>
          <a:noFill/>
        </p:spPr>
        <p:txBody>
          <a:bodyPr wrap="square" rtlCol="0">
            <a:spAutoFit/>
          </a:bodyPr>
          <a:lstStyle/>
          <a:p>
            <a:r>
              <a:rPr lang="en-GB" dirty="0"/>
              <a:t>Occupational Health &amp; Wellbeing services</a:t>
            </a:r>
          </a:p>
        </p:txBody>
      </p:sp>
      <p:pic>
        <p:nvPicPr>
          <p:cNvPr id="5" name="Picture 4" descr="A picture containing drawing&#10;&#10;Description automatically generated">
            <a:extLst>
              <a:ext uri="{FF2B5EF4-FFF2-40B4-BE49-F238E27FC236}">
                <a16:creationId xmlns:a16="http://schemas.microsoft.com/office/drawing/2014/main" id="{1E2437C0-EA01-4989-83D4-8BBE0C4E00CE}"/>
              </a:ext>
            </a:extLst>
          </p:cNvPr>
          <p:cNvPicPr>
            <a:picLocks noChangeAspect="1"/>
          </p:cNvPicPr>
          <p:nvPr/>
        </p:nvPicPr>
        <p:blipFill>
          <a:blip r:embed="rId3"/>
          <a:stretch>
            <a:fillRect/>
          </a:stretch>
        </p:blipFill>
        <p:spPr>
          <a:xfrm>
            <a:off x="1086677" y="1979564"/>
            <a:ext cx="2762250" cy="1695450"/>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7DC77514-BC32-4A7F-8209-010F24AA2985}"/>
              </a:ext>
            </a:extLst>
          </p:cNvPr>
          <p:cNvPicPr>
            <a:picLocks noChangeAspect="1"/>
          </p:cNvPicPr>
          <p:nvPr/>
        </p:nvPicPr>
        <p:blipFill>
          <a:blip r:embed="rId4"/>
          <a:stretch>
            <a:fillRect/>
          </a:stretch>
        </p:blipFill>
        <p:spPr>
          <a:xfrm>
            <a:off x="323363" y="1844402"/>
            <a:ext cx="5143500" cy="2305050"/>
          </a:xfrm>
          <a:prstGeom prst="rect">
            <a:avLst/>
          </a:prstGeom>
        </p:spPr>
      </p:pic>
      <p:pic>
        <p:nvPicPr>
          <p:cNvPr id="33" name="Picture 32" descr="A screenshot of a cell phone&#10;&#10;Description automatically generated">
            <a:extLst>
              <a:ext uri="{FF2B5EF4-FFF2-40B4-BE49-F238E27FC236}">
                <a16:creationId xmlns:a16="http://schemas.microsoft.com/office/drawing/2014/main" id="{4541C61D-AA05-4EFF-A599-D2715A30764E}"/>
              </a:ext>
            </a:extLst>
          </p:cNvPr>
          <p:cNvPicPr>
            <a:picLocks noChangeAspect="1"/>
          </p:cNvPicPr>
          <p:nvPr/>
        </p:nvPicPr>
        <p:blipFill>
          <a:blip r:embed="rId5"/>
          <a:stretch>
            <a:fillRect/>
          </a:stretch>
        </p:blipFill>
        <p:spPr>
          <a:xfrm>
            <a:off x="363361" y="1828514"/>
            <a:ext cx="5086350" cy="2190750"/>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CE9BA02E-302C-4FA1-B1F9-0C4B02D118F9}"/>
              </a:ext>
            </a:extLst>
          </p:cNvPr>
          <p:cNvPicPr>
            <a:picLocks noChangeAspect="1"/>
          </p:cNvPicPr>
          <p:nvPr/>
        </p:nvPicPr>
        <p:blipFill>
          <a:blip r:embed="rId6"/>
          <a:stretch>
            <a:fillRect/>
          </a:stretch>
        </p:blipFill>
        <p:spPr>
          <a:xfrm>
            <a:off x="363361" y="1805030"/>
            <a:ext cx="5143500" cy="2457450"/>
          </a:xfrm>
          <a:prstGeom prst="rect">
            <a:avLst/>
          </a:prstGeom>
        </p:spPr>
      </p:pic>
      <p:pic>
        <p:nvPicPr>
          <p:cNvPr id="45" name="Picture 44" descr="A screenshot of a cell phone&#10;&#10;Description automatically generated">
            <a:extLst>
              <a:ext uri="{FF2B5EF4-FFF2-40B4-BE49-F238E27FC236}">
                <a16:creationId xmlns:a16="http://schemas.microsoft.com/office/drawing/2014/main" id="{F34B349C-DFC6-4F18-B162-406EC76F78D7}"/>
              </a:ext>
            </a:extLst>
          </p:cNvPr>
          <p:cNvPicPr>
            <a:picLocks noChangeAspect="1"/>
          </p:cNvPicPr>
          <p:nvPr/>
        </p:nvPicPr>
        <p:blipFill>
          <a:blip r:embed="rId7"/>
          <a:stretch>
            <a:fillRect/>
          </a:stretch>
        </p:blipFill>
        <p:spPr>
          <a:xfrm>
            <a:off x="391936" y="1828514"/>
            <a:ext cx="5114925" cy="3162300"/>
          </a:xfrm>
          <a:prstGeom prst="rect">
            <a:avLst/>
          </a:prstGeom>
        </p:spPr>
      </p:pic>
    </p:spTree>
    <p:extLst>
      <p:ext uri="{BB962C8B-B14F-4D97-AF65-F5344CB8AC3E}">
        <p14:creationId xmlns:p14="http://schemas.microsoft.com/office/powerpoint/2010/main" val="6543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DF86C-4BD1-4122-970F-0FB14B353B96}"/>
              </a:ext>
            </a:extLst>
          </p:cNvPr>
          <p:cNvSpPr>
            <a:spLocks noGrp="1"/>
          </p:cNvSpPr>
          <p:nvPr>
            <p:ph type="title"/>
          </p:nvPr>
        </p:nvSpPr>
        <p:spPr/>
        <p:txBody>
          <a:bodyPr/>
          <a:lstStyle/>
          <a:p>
            <a:r>
              <a:rPr lang="en-GB" sz="3400" dirty="0"/>
              <a:t>Ambulance Operations Centre</a:t>
            </a:r>
          </a:p>
        </p:txBody>
      </p:sp>
      <p:sp>
        <p:nvSpPr>
          <p:cNvPr id="2" name="Content Placeholder 1">
            <a:extLst>
              <a:ext uri="{FF2B5EF4-FFF2-40B4-BE49-F238E27FC236}">
                <a16:creationId xmlns:a16="http://schemas.microsoft.com/office/drawing/2014/main" id="{21C378F2-0CC7-4A37-8849-7D67C3DD754F}"/>
              </a:ext>
            </a:extLst>
          </p:cNvPr>
          <p:cNvSpPr>
            <a:spLocks noGrp="1"/>
          </p:cNvSpPr>
          <p:nvPr>
            <p:ph sz="half" idx="1"/>
          </p:nvPr>
        </p:nvSpPr>
        <p:spPr>
          <a:xfrm>
            <a:off x="323363" y="1245704"/>
            <a:ext cx="7837307" cy="4837044"/>
          </a:xfrm>
        </p:spPr>
        <p:txBody>
          <a:bodyPr>
            <a:normAutofit fontScale="25000" lnSpcReduction="20000"/>
          </a:bodyPr>
          <a:lstStyle/>
          <a:p>
            <a:r>
              <a:rPr lang="en-GB" sz="8800" dirty="0"/>
              <a:t>3 AOCs </a:t>
            </a:r>
            <a:r>
              <a:rPr lang="en-GB" sz="6400" dirty="0"/>
              <a:t>– Bedford (Bedfordshire), </a:t>
            </a:r>
            <a:r>
              <a:rPr lang="en-GB" sz="6400" dirty="0" err="1"/>
              <a:t>Hellesdon</a:t>
            </a:r>
            <a:r>
              <a:rPr lang="en-GB" sz="6400" dirty="0"/>
              <a:t> (Norfolk), Chelmsford (Essex)</a:t>
            </a:r>
          </a:p>
          <a:p>
            <a:endParaRPr lang="en-GB" sz="5600" dirty="0"/>
          </a:p>
          <a:p>
            <a:r>
              <a:rPr lang="en-GB" sz="5600" dirty="0"/>
              <a:t>Positions in our Ambulance Operations Centre:</a:t>
            </a:r>
          </a:p>
          <a:p>
            <a:endParaRPr lang="en-GB" sz="5600" dirty="0"/>
          </a:p>
          <a:p>
            <a:r>
              <a:rPr lang="en-GB" sz="5600" dirty="0"/>
              <a:t>Emergency Call handler – Band 3, 4, 5 </a:t>
            </a:r>
          </a:p>
          <a:p>
            <a:r>
              <a:rPr lang="en-GB" sz="5600" dirty="0"/>
              <a:t>5 week training course</a:t>
            </a:r>
          </a:p>
          <a:p>
            <a:endParaRPr lang="en-GB" sz="5600" dirty="0"/>
          </a:p>
          <a:p>
            <a:r>
              <a:rPr lang="en-GB" sz="5600" dirty="0"/>
              <a:t>Patient Transport Dispatcher – Band 3, 4</a:t>
            </a:r>
          </a:p>
          <a:p>
            <a:r>
              <a:rPr lang="en-GB" sz="5600" dirty="0"/>
              <a:t>2 week training course</a:t>
            </a:r>
          </a:p>
          <a:p>
            <a:endParaRPr lang="en-GB" sz="5600" dirty="0"/>
          </a:p>
          <a:p>
            <a:r>
              <a:rPr lang="en-GB" sz="5600" dirty="0"/>
              <a:t>Ambulance Dispatcher – Band 4, 5</a:t>
            </a:r>
          </a:p>
          <a:p>
            <a:r>
              <a:rPr lang="en-GB" sz="5600" dirty="0"/>
              <a:t>2 week training course</a:t>
            </a:r>
          </a:p>
          <a:p>
            <a:endParaRPr lang="en-GB" sz="5600" dirty="0"/>
          </a:p>
          <a:p>
            <a:r>
              <a:rPr lang="en-GB" sz="5600" dirty="0"/>
              <a:t>Team Leaders + Managers – Band 5 upwards </a:t>
            </a:r>
          </a:p>
          <a:p>
            <a:endParaRPr lang="en-GB" sz="5600" dirty="0"/>
          </a:p>
          <a:p>
            <a:r>
              <a:rPr lang="en-GB" sz="5600" dirty="0"/>
              <a:t>‘Commercial Contact Centre’ staff</a:t>
            </a:r>
          </a:p>
          <a:p>
            <a:r>
              <a:rPr lang="en-GB" sz="5600" dirty="0"/>
              <a:t>Administrative staff and other support staff</a:t>
            </a:r>
          </a:p>
          <a:p>
            <a:endParaRPr lang="en-GB" sz="5600" dirty="0"/>
          </a:p>
          <a:p>
            <a:r>
              <a:rPr lang="en-GB" sz="5600" dirty="0"/>
              <a:t>Training involves mentoring and assessments</a:t>
            </a:r>
          </a:p>
          <a:p>
            <a:r>
              <a:rPr lang="en-GB" sz="5600" dirty="0"/>
              <a:t>in addition to above initial courses.</a:t>
            </a:r>
          </a:p>
          <a:p>
            <a:endParaRPr lang="en-GB" sz="5600" dirty="0"/>
          </a:p>
          <a:p>
            <a:r>
              <a:rPr lang="en-GB" sz="5600" dirty="0"/>
              <a:t>Unsocial hours are paid in addition to the basic salary</a:t>
            </a:r>
          </a:p>
          <a:p>
            <a:endParaRPr lang="en-GB" sz="1600" dirty="0"/>
          </a:p>
        </p:txBody>
      </p:sp>
      <p:pic>
        <p:nvPicPr>
          <p:cNvPr id="8" name="Picture 7" descr="A person standing in front of a computer&#10;&#10;Description automatically generated">
            <a:extLst>
              <a:ext uri="{FF2B5EF4-FFF2-40B4-BE49-F238E27FC236}">
                <a16:creationId xmlns:a16="http://schemas.microsoft.com/office/drawing/2014/main" id="{8227ABB1-D503-4943-9ABE-BA1608BCC7CD}"/>
              </a:ext>
            </a:extLst>
          </p:cNvPr>
          <p:cNvPicPr>
            <a:picLocks noChangeAspect="1"/>
          </p:cNvPicPr>
          <p:nvPr/>
        </p:nvPicPr>
        <p:blipFill rotWithShape="1">
          <a:blip r:embed="rId3"/>
          <a:srcRect l="34610" t="3728" r="15249" b="11218"/>
          <a:stretch/>
        </p:blipFill>
        <p:spPr>
          <a:xfrm>
            <a:off x="4982817" y="1736035"/>
            <a:ext cx="3444120" cy="3895311"/>
          </a:xfrm>
          <a:prstGeom prst="rect">
            <a:avLst/>
          </a:prstGeom>
        </p:spPr>
      </p:pic>
    </p:spTree>
    <p:extLst>
      <p:ext uri="{BB962C8B-B14F-4D97-AF65-F5344CB8AC3E}">
        <p14:creationId xmlns:p14="http://schemas.microsoft.com/office/powerpoint/2010/main" val="73501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8" end="1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9" end="1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3E1C916-B856-4E6C-B805-0DD49D6F6FF1}"/>
              </a:ext>
            </a:extLst>
          </p:cNvPr>
          <p:cNvSpPr/>
          <p:nvPr/>
        </p:nvSpPr>
        <p:spPr>
          <a:xfrm>
            <a:off x="386370" y="1574716"/>
            <a:ext cx="7744441" cy="798001"/>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3" name="Title 2">
            <a:extLst>
              <a:ext uri="{FF2B5EF4-FFF2-40B4-BE49-F238E27FC236}">
                <a16:creationId xmlns:a16="http://schemas.microsoft.com/office/drawing/2014/main" id="{7E20285B-4E69-490A-8BEB-391FFB367275}"/>
              </a:ext>
            </a:extLst>
          </p:cNvPr>
          <p:cNvSpPr>
            <a:spLocks noGrp="1"/>
          </p:cNvSpPr>
          <p:nvPr>
            <p:ph type="title"/>
          </p:nvPr>
        </p:nvSpPr>
        <p:spPr/>
        <p:txBody>
          <a:bodyPr/>
          <a:lstStyle/>
          <a:p>
            <a:r>
              <a:rPr lang="en-GB" dirty="0"/>
              <a:t>Categorising our calls</a:t>
            </a:r>
          </a:p>
        </p:txBody>
      </p:sp>
      <p:sp>
        <p:nvSpPr>
          <p:cNvPr id="4" name="Content Placeholder 3">
            <a:extLst>
              <a:ext uri="{FF2B5EF4-FFF2-40B4-BE49-F238E27FC236}">
                <a16:creationId xmlns:a16="http://schemas.microsoft.com/office/drawing/2014/main" id="{11C75E31-A319-46A7-83A3-8A638AA206DC}"/>
              </a:ext>
            </a:extLst>
          </p:cNvPr>
          <p:cNvSpPr>
            <a:spLocks noGrp="1"/>
          </p:cNvSpPr>
          <p:nvPr>
            <p:ph sz="half" idx="10"/>
          </p:nvPr>
        </p:nvSpPr>
        <p:spPr>
          <a:xfrm>
            <a:off x="464076" y="1561974"/>
            <a:ext cx="7600423" cy="1073171"/>
          </a:xfrm>
        </p:spPr>
        <p:txBody>
          <a:bodyPr>
            <a:normAutofit/>
          </a:bodyPr>
          <a:lstStyle/>
          <a:p>
            <a:r>
              <a:rPr lang="en-GB" dirty="0"/>
              <a:t>Category 1 – Immediately life threatening injuries or illness. Average response time of 7 minutes </a:t>
            </a:r>
          </a:p>
        </p:txBody>
      </p:sp>
      <p:sp>
        <p:nvSpPr>
          <p:cNvPr id="10" name="Rounded Rectangle 5">
            <a:extLst>
              <a:ext uri="{FF2B5EF4-FFF2-40B4-BE49-F238E27FC236}">
                <a16:creationId xmlns:a16="http://schemas.microsoft.com/office/drawing/2014/main" id="{6CCE96C0-7755-4F6E-BE0B-C559850050D8}"/>
              </a:ext>
            </a:extLst>
          </p:cNvPr>
          <p:cNvSpPr/>
          <p:nvPr/>
        </p:nvSpPr>
        <p:spPr>
          <a:xfrm>
            <a:off x="386370" y="2525117"/>
            <a:ext cx="7744441"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3" name="Content Placeholder 3">
            <a:extLst>
              <a:ext uri="{FF2B5EF4-FFF2-40B4-BE49-F238E27FC236}">
                <a16:creationId xmlns:a16="http://schemas.microsoft.com/office/drawing/2014/main" id="{C15A55CD-AAAE-48B5-96EE-7E06F7FCAC75}"/>
              </a:ext>
            </a:extLst>
          </p:cNvPr>
          <p:cNvSpPr txBox="1">
            <a:spLocks/>
          </p:cNvSpPr>
          <p:nvPr/>
        </p:nvSpPr>
        <p:spPr>
          <a:xfrm>
            <a:off x="458378" y="2512291"/>
            <a:ext cx="7600423" cy="42128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2 – Emergency. Average response of 18 minutes.  </a:t>
            </a:r>
          </a:p>
        </p:txBody>
      </p:sp>
      <p:sp>
        <p:nvSpPr>
          <p:cNvPr id="16" name="Rounded Rectangle 5">
            <a:extLst>
              <a:ext uri="{FF2B5EF4-FFF2-40B4-BE49-F238E27FC236}">
                <a16:creationId xmlns:a16="http://schemas.microsoft.com/office/drawing/2014/main" id="{F76F2720-CA70-45ED-A992-11E1E85C2150}"/>
              </a:ext>
            </a:extLst>
          </p:cNvPr>
          <p:cNvSpPr/>
          <p:nvPr/>
        </p:nvSpPr>
        <p:spPr>
          <a:xfrm>
            <a:off x="392066" y="3124312"/>
            <a:ext cx="7744441"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7" name="Rounded Rectangle 5">
            <a:extLst>
              <a:ext uri="{FF2B5EF4-FFF2-40B4-BE49-F238E27FC236}">
                <a16:creationId xmlns:a16="http://schemas.microsoft.com/office/drawing/2014/main" id="{CFE462FC-8DA1-4E0F-8052-05E3D74ABB81}"/>
              </a:ext>
            </a:extLst>
          </p:cNvPr>
          <p:cNvSpPr/>
          <p:nvPr/>
        </p:nvSpPr>
        <p:spPr>
          <a:xfrm>
            <a:off x="392066" y="3768105"/>
            <a:ext cx="7744441"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4" name="Content Placeholder 3">
            <a:extLst>
              <a:ext uri="{FF2B5EF4-FFF2-40B4-BE49-F238E27FC236}">
                <a16:creationId xmlns:a16="http://schemas.microsoft.com/office/drawing/2014/main" id="{3BE73D58-801B-4729-9DAB-F4811957348C}"/>
              </a:ext>
            </a:extLst>
          </p:cNvPr>
          <p:cNvSpPr txBox="1">
            <a:spLocks/>
          </p:cNvSpPr>
          <p:nvPr/>
        </p:nvSpPr>
        <p:spPr>
          <a:xfrm>
            <a:off x="464076" y="3133956"/>
            <a:ext cx="7600423" cy="42128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3 – Urgent calls. Responded to within 120 minutes.  </a:t>
            </a:r>
          </a:p>
        </p:txBody>
      </p:sp>
      <p:sp>
        <p:nvSpPr>
          <p:cNvPr id="15" name="Content Placeholder 3">
            <a:extLst>
              <a:ext uri="{FF2B5EF4-FFF2-40B4-BE49-F238E27FC236}">
                <a16:creationId xmlns:a16="http://schemas.microsoft.com/office/drawing/2014/main" id="{0BD157BF-0628-4BCC-81CF-28418218EF8A}"/>
              </a:ext>
            </a:extLst>
          </p:cNvPr>
          <p:cNvSpPr txBox="1">
            <a:spLocks/>
          </p:cNvSpPr>
          <p:nvPr/>
        </p:nvSpPr>
        <p:spPr>
          <a:xfrm>
            <a:off x="458377" y="3768105"/>
            <a:ext cx="7600423"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4 – Less urgent. Responded to within 180 minutes. </a:t>
            </a:r>
          </a:p>
        </p:txBody>
      </p:sp>
      <p:sp>
        <p:nvSpPr>
          <p:cNvPr id="20" name="Rounded Rectangle 5">
            <a:extLst>
              <a:ext uri="{FF2B5EF4-FFF2-40B4-BE49-F238E27FC236}">
                <a16:creationId xmlns:a16="http://schemas.microsoft.com/office/drawing/2014/main" id="{D8375526-BD4A-458E-AD4F-08047D191D44}"/>
              </a:ext>
            </a:extLst>
          </p:cNvPr>
          <p:cNvSpPr/>
          <p:nvPr/>
        </p:nvSpPr>
        <p:spPr>
          <a:xfrm>
            <a:off x="386367" y="4375361"/>
            <a:ext cx="7744441"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8" name="Content Placeholder 3">
            <a:extLst>
              <a:ext uri="{FF2B5EF4-FFF2-40B4-BE49-F238E27FC236}">
                <a16:creationId xmlns:a16="http://schemas.microsoft.com/office/drawing/2014/main" id="{4ED0E81D-FB0F-4876-A0BB-93FACEBC7773}"/>
              </a:ext>
            </a:extLst>
          </p:cNvPr>
          <p:cNvSpPr txBox="1">
            <a:spLocks/>
          </p:cNvSpPr>
          <p:nvPr/>
        </p:nvSpPr>
        <p:spPr>
          <a:xfrm>
            <a:off x="464076" y="4375361"/>
            <a:ext cx="7600423"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5 – Hear &amp; Treat. Responded to within 180 minutes. </a:t>
            </a:r>
          </a:p>
        </p:txBody>
      </p:sp>
    </p:spTree>
    <p:extLst>
      <p:ext uri="{BB962C8B-B14F-4D97-AF65-F5344CB8AC3E}">
        <p14:creationId xmlns:p14="http://schemas.microsoft.com/office/powerpoint/2010/main" val="30110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10" grpId="0" animBg="1"/>
      <p:bldP spid="13" grpId="0"/>
      <p:bldP spid="16" grpId="0" animBg="1"/>
      <p:bldP spid="17" grpId="0" animBg="1"/>
      <p:bldP spid="14" grpId="0"/>
      <p:bldP spid="15" grpId="0"/>
      <p:bldP spid="20"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0285B-4E69-490A-8BEB-391FFB367275}"/>
              </a:ext>
            </a:extLst>
          </p:cNvPr>
          <p:cNvSpPr>
            <a:spLocks noGrp="1"/>
          </p:cNvSpPr>
          <p:nvPr>
            <p:ph type="title"/>
          </p:nvPr>
        </p:nvSpPr>
        <p:spPr/>
        <p:txBody>
          <a:bodyPr/>
          <a:lstStyle/>
          <a:p>
            <a:r>
              <a:rPr lang="en-GB" dirty="0"/>
              <a:t>Categorising our calls - Quiz</a:t>
            </a:r>
          </a:p>
        </p:txBody>
      </p:sp>
      <p:sp>
        <p:nvSpPr>
          <p:cNvPr id="10" name="Rounded Rectangle 5">
            <a:extLst>
              <a:ext uri="{FF2B5EF4-FFF2-40B4-BE49-F238E27FC236}">
                <a16:creationId xmlns:a16="http://schemas.microsoft.com/office/drawing/2014/main" id="{6CCE96C0-7755-4F6E-BE0B-C559850050D8}"/>
              </a:ext>
            </a:extLst>
          </p:cNvPr>
          <p:cNvSpPr/>
          <p:nvPr/>
        </p:nvSpPr>
        <p:spPr>
          <a:xfrm>
            <a:off x="286277" y="1499827"/>
            <a:ext cx="5379433"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3" name="Content Placeholder 3">
            <a:extLst>
              <a:ext uri="{FF2B5EF4-FFF2-40B4-BE49-F238E27FC236}">
                <a16:creationId xmlns:a16="http://schemas.microsoft.com/office/drawing/2014/main" id="{C15A55CD-AAAE-48B5-96EE-7E06F7FCAC75}"/>
              </a:ext>
            </a:extLst>
          </p:cNvPr>
          <p:cNvSpPr txBox="1">
            <a:spLocks/>
          </p:cNvSpPr>
          <p:nvPr/>
        </p:nvSpPr>
        <p:spPr>
          <a:xfrm>
            <a:off x="346338" y="1499826"/>
            <a:ext cx="5259309" cy="421283"/>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Elderly lady who has fallen without injury?</a:t>
            </a:r>
          </a:p>
        </p:txBody>
      </p:sp>
      <p:sp>
        <p:nvSpPr>
          <p:cNvPr id="16" name="Rounded Rectangle 5">
            <a:extLst>
              <a:ext uri="{FF2B5EF4-FFF2-40B4-BE49-F238E27FC236}">
                <a16:creationId xmlns:a16="http://schemas.microsoft.com/office/drawing/2014/main" id="{F76F2720-CA70-45ED-A992-11E1E85C2150}"/>
              </a:ext>
            </a:extLst>
          </p:cNvPr>
          <p:cNvSpPr/>
          <p:nvPr/>
        </p:nvSpPr>
        <p:spPr>
          <a:xfrm>
            <a:off x="286276" y="2104784"/>
            <a:ext cx="8034871" cy="487195"/>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7" name="Rounded Rectangle 5">
            <a:extLst>
              <a:ext uri="{FF2B5EF4-FFF2-40B4-BE49-F238E27FC236}">
                <a16:creationId xmlns:a16="http://schemas.microsoft.com/office/drawing/2014/main" id="{CFE462FC-8DA1-4E0F-8052-05E3D74ABB81}"/>
              </a:ext>
            </a:extLst>
          </p:cNvPr>
          <p:cNvSpPr/>
          <p:nvPr/>
        </p:nvSpPr>
        <p:spPr>
          <a:xfrm>
            <a:off x="263905" y="3258361"/>
            <a:ext cx="63770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4" name="Content Placeholder 3">
            <a:extLst>
              <a:ext uri="{FF2B5EF4-FFF2-40B4-BE49-F238E27FC236}">
                <a16:creationId xmlns:a16="http://schemas.microsoft.com/office/drawing/2014/main" id="{3BE73D58-801B-4729-9DAB-F4811957348C}"/>
              </a:ext>
            </a:extLst>
          </p:cNvPr>
          <p:cNvSpPr txBox="1">
            <a:spLocks/>
          </p:cNvSpPr>
          <p:nvPr/>
        </p:nvSpPr>
        <p:spPr>
          <a:xfrm>
            <a:off x="286276" y="2149136"/>
            <a:ext cx="7894158" cy="42082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Young child fell off his bike earlier in the day and cut his hand?</a:t>
            </a:r>
          </a:p>
        </p:txBody>
      </p:sp>
      <p:sp>
        <p:nvSpPr>
          <p:cNvPr id="15" name="Content Placeholder 3">
            <a:extLst>
              <a:ext uri="{FF2B5EF4-FFF2-40B4-BE49-F238E27FC236}">
                <a16:creationId xmlns:a16="http://schemas.microsoft.com/office/drawing/2014/main" id="{0BD157BF-0628-4BCC-81CF-28418218EF8A}"/>
              </a:ext>
            </a:extLst>
          </p:cNvPr>
          <p:cNvSpPr txBox="1">
            <a:spLocks/>
          </p:cNvSpPr>
          <p:nvPr/>
        </p:nvSpPr>
        <p:spPr>
          <a:xfrm>
            <a:off x="286276" y="3264421"/>
            <a:ext cx="6332292"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Lying in bed barely breathing and not responding?</a:t>
            </a:r>
          </a:p>
        </p:txBody>
      </p:sp>
      <p:sp>
        <p:nvSpPr>
          <p:cNvPr id="19" name="Rounded Rectangle 5">
            <a:extLst>
              <a:ext uri="{FF2B5EF4-FFF2-40B4-BE49-F238E27FC236}">
                <a16:creationId xmlns:a16="http://schemas.microsoft.com/office/drawing/2014/main" id="{FBA65EE0-11AE-4BE1-AF1D-AE755040B4C3}"/>
              </a:ext>
            </a:extLst>
          </p:cNvPr>
          <p:cNvSpPr/>
          <p:nvPr/>
        </p:nvSpPr>
        <p:spPr>
          <a:xfrm>
            <a:off x="5871772" y="1512334"/>
            <a:ext cx="1538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8" name="Content Placeholder 3">
            <a:extLst>
              <a:ext uri="{FF2B5EF4-FFF2-40B4-BE49-F238E27FC236}">
                <a16:creationId xmlns:a16="http://schemas.microsoft.com/office/drawing/2014/main" id="{EE837C8A-F972-4282-A299-E1E0EF228F1A}"/>
              </a:ext>
            </a:extLst>
          </p:cNvPr>
          <p:cNvSpPr txBox="1">
            <a:spLocks/>
          </p:cNvSpPr>
          <p:nvPr/>
        </p:nvSpPr>
        <p:spPr>
          <a:xfrm>
            <a:off x="5864275" y="1520043"/>
            <a:ext cx="1538334"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3 </a:t>
            </a:r>
          </a:p>
        </p:txBody>
      </p:sp>
      <p:sp>
        <p:nvSpPr>
          <p:cNvPr id="20" name="Rounded Rectangle 5">
            <a:extLst>
              <a:ext uri="{FF2B5EF4-FFF2-40B4-BE49-F238E27FC236}">
                <a16:creationId xmlns:a16="http://schemas.microsoft.com/office/drawing/2014/main" id="{B045DF59-1C61-4493-B990-8585790808D9}"/>
              </a:ext>
            </a:extLst>
          </p:cNvPr>
          <p:cNvSpPr/>
          <p:nvPr/>
        </p:nvSpPr>
        <p:spPr>
          <a:xfrm>
            <a:off x="286276" y="3933991"/>
            <a:ext cx="5729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1" name="Content Placeholder 3">
            <a:extLst>
              <a:ext uri="{FF2B5EF4-FFF2-40B4-BE49-F238E27FC236}">
                <a16:creationId xmlns:a16="http://schemas.microsoft.com/office/drawing/2014/main" id="{FB479B3A-1150-4BC0-A69E-E98ADFB9252F}"/>
              </a:ext>
            </a:extLst>
          </p:cNvPr>
          <p:cNvSpPr txBox="1">
            <a:spLocks/>
          </p:cNvSpPr>
          <p:nvPr/>
        </p:nvSpPr>
        <p:spPr>
          <a:xfrm>
            <a:off x="286276" y="3975006"/>
            <a:ext cx="5729333"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6 months of back pain, slowly getting worse?</a:t>
            </a:r>
          </a:p>
        </p:txBody>
      </p:sp>
      <p:sp>
        <p:nvSpPr>
          <p:cNvPr id="22" name="Rounded Rectangle 5">
            <a:extLst>
              <a:ext uri="{FF2B5EF4-FFF2-40B4-BE49-F238E27FC236}">
                <a16:creationId xmlns:a16="http://schemas.microsoft.com/office/drawing/2014/main" id="{DDB2919D-C582-49ED-A57D-A44ED079D18C}"/>
              </a:ext>
            </a:extLst>
          </p:cNvPr>
          <p:cNvSpPr/>
          <p:nvPr/>
        </p:nvSpPr>
        <p:spPr>
          <a:xfrm>
            <a:off x="286276" y="4581501"/>
            <a:ext cx="7457999" cy="760587"/>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009D3D"/>
              </a:solidFill>
            </a:endParaRPr>
          </a:p>
        </p:txBody>
      </p:sp>
      <p:sp>
        <p:nvSpPr>
          <p:cNvPr id="23" name="Content Placeholder 3">
            <a:extLst>
              <a:ext uri="{FF2B5EF4-FFF2-40B4-BE49-F238E27FC236}">
                <a16:creationId xmlns:a16="http://schemas.microsoft.com/office/drawing/2014/main" id="{180D5B15-DF75-47E6-87CA-CFD744836C25}"/>
              </a:ext>
            </a:extLst>
          </p:cNvPr>
          <p:cNvSpPr txBox="1">
            <a:spLocks/>
          </p:cNvSpPr>
          <p:nvPr/>
        </p:nvSpPr>
        <p:spPr>
          <a:xfrm>
            <a:off x="286276" y="4607832"/>
            <a:ext cx="7600423" cy="76058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Can’t speak properly, one side of their face suddenly isn’t moving properly and they can’t lift one of their arms?</a:t>
            </a:r>
          </a:p>
        </p:txBody>
      </p:sp>
      <p:sp>
        <p:nvSpPr>
          <p:cNvPr id="25" name="Rounded Rectangle 5">
            <a:extLst>
              <a:ext uri="{FF2B5EF4-FFF2-40B4-BE49-F238E27FC236}">
                <a16:creationId xmlns:a16="http://schemas.microsoft.com/office/drawing/2014/main" id="{D04C76CD-A6EE-4A2D-90A7-0A01CC893B51}"/>
              </a:ext>
            </a:extLst>
          </p:cNvPr>
          <p:cNvSpPr/>
          <p:nvPr/>
        </p:nvSpPr>
        <p:spPr>
          <a:xfrm>
            <a:off x="286276" y="2638657"/>
            <a:ext cx="1538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4" name="Content Placeholder 3">
            <a:extLst>
              <a:ext uri="{FF2B5EF4-FFF2-40B4-BE49-F238E27FC236}">
                <a16:creationId xmlns:a16="http://schemas.microsoft.com/office/drawing/2014/main" id="{E7E2ABE1-2A11-42A8-8FB7-6FD7E2FBFB66}"/>
              </a:ext>
            </a:extLst>
          </p:cNvPr>
          <p:cNvSpPr txBox="1">
            <a:spLocks/>
          </p:cNvSpPr>
          <p:nvPr/>
        </p:nvSpPr>
        <p:spPr>
          <a:xfrm>
            <a:off x="286277" y="2653575"/>
            <a:ext cx="1538334"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4 </a:t>
            </a:r>
          </a:p>
        </p:txBody>
      </p:sp>
      <p:sp>
        <p:nvSpPr>
          <p:cNvPr id="27" name="Rounded Rectangle 5">
            <a:extLst>
              <a:ext uri="{FF2B5EF4-FFF2-40B4-BE49-F238E27FC236}">
                <a16:creationId xmlns:a16="http://schemas.microsoft.com/office/drawing/2014/main" id="{5BFD7ACC-5D93-42B9-A6FE-D4E425560686}"/>
              </a:ext>
            </a:extLst>
          </p:cNvPr>
          <p:cNvSpPr/>
          <p:nvPr/>
        </p:nvSpPr>
        <p:spPr>
          <a:xfrm>
            <a:off x="6888603" y="3243528"/>
            <a:ext cx="1538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009D3D"/>
              </a:solidFill>
            </a:endParaRPr>
          </a:p>
        </p:txBody>
      </p:sp>
      <p:sp>
        <p:nvSpPr>
          <p:cNvPr id="26" name="Content Placeholder 3">
            <a:extLst>
              <a:ext uri="{FF2B5EF4-FFF2-40B4-BE49-F238E27FC236}">
                <a16:creationId xmlns:a16="http://schemas.microsoft.com/office/drawing/2014/main" id="{F05FEB23-D06A-473A-AA9D-52E51B293A25}"/>
              </a:ext>
            </a:extLst>
          </p:cNvPr>
          <p:cNvSpPr txBox="1">
            <a:spLocks/>
          </p:cNvSpPr>
          <p:nvPr/>
        </p:nvSpPr>
        <p:spPr>
          <a:xfrm>
            <a:off x="6904914" y="3270310"/>
            <a:ext cx="1538334"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1 </a:t>
            </a:r>
          </a:p>
        </p:txBody>
      </p:sp>
      <p:sp>
        <p:nvSpPr>
          <p:cNvPr id="28" name="Rounded Rectangle 5">
            <a:extLst>
              <a:ext uri="{FF2B5EF4-FFF2-40B4-BE49-F238E27FC236}">
                <a16:creationId xmlns:a16="http://schemas.microsoft.com/office/drawing/2014/main" id="{C399DEF8-287E-46EB-8011-0EEB0420BEC1}"/>
              </a:ext>
            </a:extLst>
          </p:cNvPr>
          <p:cNvSpPr/>
          <p:nvPr/>
        </p:nvSpPr>
        <p:spPr>
          <a:xfrm>
            <a:off x="6205941" y="3933990"/>
            <a:ext cx="1538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9" name="Rounded Rectangle 5">
            <a:extLst>
              <a:ext uri="{FF2B5EF4-FFF2-40B4-BE49-F238E27FC236}">
                <a16:creationId xmlns:a16="http://schemas.microsoft.com/office/drawing/2014/main" id="{83C0FE63-6323-4099-AA97-387144F89F7F}"/>
              </a:ext>
            </a:extLst>
          </p:cNvPr>
          <p:cNvSpPr/>
          <p:nvPr/>
        </p:nvSpPr>
        <p:spPr>
          <a:xfrm>
            <a:off x="263905" y="5383252"/>
            <a:ext cx="1538334" cy="42128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31" name="Content Placeholder 3">
            <a:extLst>
              <a:ext uri="{FF2B5EF4-FFF2-40B4-BE49-F238E27FC236}">
                <a16:creationId xmlns:a16="http://schemas.microsoft.com/office/drawing/2014/main" id="{26DB04A3-45E5-4976-A4E0-DE9BA748F091}"/>
              </a:ext>
            </a:extLst>
          </p:cNvPr>
          <p:cNvSpPr txBox="1">
            <a:spLocks/>
          </p:cNvSpPr>
          <p:nvPr/>
        </p:nvSpPr>
        <p:spPr>
          <a:xfrm>
            <a:off x="6205941" y="3945103"/>
            <a:ext cx="1538334"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5 </a:t>
            </a:r>
          </a:p>
        </p:txBody>
      </p:sp>
      <p:sp>
        <p:nvSpPr>
          <p:cNvPr id="32" name="Content Placeholder 3">
            <a:extLst>
              <a:ext uri="{FF2B5EF4-FFF2-40B4-BE49-F238E27FC236}">
                <a16:creationId xmlns:a16="http://schemas.microsoft.com/office/drawing/2014/main" id="{ABF9AD37-3790-4448-BE94-6F3771556204}"/>
              </a:ext>
            </a:extLst>
          </p:cNvPr>
          <p:cNvSpPr txBox="1">
            <a:spLocks/>
          </p:cNvSpPr>
          <p:nvPr/>
        </p:nvSpPr>
        <p:spPr>
          <a:xfrm>
            <a:off x="286276" y="5383252"/>
            <a:ext cx="1538334" cy="45445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000" dirty="0"/>
              <a:t>Category 2 </a:t>
            </a:r>
          </a:p>
        </p:txBody>
      </p:sp>
    </p:spTree>
    <p:extLst>
      <p:ext uri="{BB962C8B-B14F-4D97-AF65-F5344CB8AC3E}">
        <p14:creationId xmlns:p14="http://schemas.microsoft.com/office/powerpoint/2010/main" val="20204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6" grpId="0" animBg="1"/>
      <p:bldP spid="17" grpId="0" animBg="1"/>
      <p:bldP spid="14" grpId="0"/>
      <p:bldP spid="15" grpId="0"/>
      <p:bldP spid="19" grpId="0" animBg="1"/>
      <p:bldP spid="18" grpId="0"/>
      <p:bldP spid="20" grpId="0" animBg="1"/>
      <p:bldP spid="21" grpId="0"/>
      <p:bldP spid="22" grpId="0" animBg="1"/>
      <p:bldP spid="23" grpId="0"/>
      <p:bldP spid="25" grpId="0" animBg="1"/>
      <p:bldP spid="24" grpId="0"/>
      <p:bldP spid="27" grpId="0" animBg="1"/>
      <p:bldP spid="26" grpId="0"/>
      <p:bldP spid="28" grpId="0" animBg="1"/>
      <p:bldP spid="29" grpId="0" animBg="1"/>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35874-DB8A-4A70-B2D1-44997B3DA1C5}"/>
              </a:ext>
            </a:extLst>
          </p:cNvPr>
          <p:cNvSpPr>
            <a:spLocks noGrp="1"/>
          </p:cNvSpPr>
          <p:nvPr>
            <p:ph type="title"/>
          </p:nvPr>
        </p:nvSpPr>
        <p:spPr/>
        <p:txBody>
          <a:bodyPr/>
          <a:lstStyle/>
          <a:p>
            <a:r>
              <a:rPr lang="en-GB" dirty="0"/>
              <a:t>Hear &amp; Treat (ECAT)</a:t>
            </a:r>
          </a:p>
        </p:txBody>
      </p:sp>
      <p:sp>
        <p:nvSpPr>
          <p:cNvPr id="4" name="Content Placeholder 3">
            <a:extLst>
              <a:ext uri="{FF2B5EF4-FFF2-40B4-BE49-F238E27FC236}">
                <a16:creationId xmlns:a16="http://schemas.microsoft.com/office/drawing/2014/main" id="{43046A19-98B7-4EBA-BF69-6496AB087511}"/>
              </a:ext>
            </a:extLst>
          </p:cNvPr>
          <p:cNvSpPr>
            <a:spLocks noGrp="1"/>
          </p:cNvSpPr>
          <p:nvPr>
            <p:ph sz="half" idx="10"/>
          </p:nvPr>
        </p:nvSpPr>
        <p:spPr>
          <a:xfrm>
            <a:off x="3258077" y="1701229"/>
            <a:ext cx="5492223" cy="3474591"/>
          </a:xfrm>
        </p:spPr>
        <p:txBody>
          <a:bodyPr>
            <a:normAutofit fontScale="92500" lnSpcReduction="10000"/>
          </a:bodyPr>
          <a:lstStyle/>
          <a:p>
            <a:r>
              <a:rPr lang="en-GB" dirty="0"/>
              <a:t>ECAT – Emergency Clinical &amp; Triage</a:t>
            </a:r>
          </a:p>
          <a:p>
            <a:endParaRPr lang="en-GB" dirty="0"/>
          </a:p>
          <a:p>
            <a:r>
              <a:rPr lang="en-GB" dirty="0"/>
              <a:t>Staffed by paramedics, nurses and emergency care practitioners who make further clinical assessments for less seriously ill patients in order to establish best care for them. </a:t>
            </a:r>
          </a:p>
          <a:p>
            <a:endParaRPr lang="en-GB" dirty="0"/>
          </a:p>
          <a:p>
            <a:r>
              <a:rPr lang="en-GB" dirty="0"/>
              <a:t>Support staff then follow up and facilitate referrals etc.</a:t>
            </a:r>
          </a:p>
        </p:txBody>
      </p:sp>
      <p:pic>
        <p:nvPicPr>
          <p:cNvPr id="8" name="Picture 7" descr="A person standing in a room&#10;&#10;Description automatically generated">
            <a:extLst>
              <a:ext uri="{FF2B5EF4-FFF2-40B4-BE49-F238E27FC236}">
                <a16:creationId xmlns:a16="http://schemas.microsoft.com/office/drawing/2014/main" id="{202893C3-36E4-4D9D-8BD4-ECA36450D03F}"/>
              </a:ext>
            </a:extLst>
          </p:cNvPr>
          <p:cNvPicPr>
            <a:picLocks noChangeAspect="1"/>
          </p:cNvPicPr>
          <p:nvPr/>
        </p:nvPicPr>
        <p:blipFill rotWithShape="1">
          <a:blip r:embed="rId3"/>
          <a:srcRect l="11331" t="21053" r="14939" b="17082"/>
          <a:stretch/>
        </p:blipFill>
        <p:spPr>
          <a:xfrm>
            <a:off x="286276" y="1400175"/>
            <a:ext cx="2850624" cy="4254500"/>
          </a:xfrm>
          <a:prstGeom prst="rect">
            <a:avLst/>
          </a:prstGeom>
        </p:spPr>
      </p:pic>
    </p:spTree>
    <p:extLst>
      <p:ext uri="{BB962C8B-B14F-4D97-AF65-F5344CB8AC3E}">
        <p14:creationId xmlns:p14="http://schemas.microsoft.com/office/powerpoint/2010/main" val="33044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D7CEEE6D-B5A3-439E-9F45-55DCB119AB63}"/>
              </a:ext>
            </a:extLst>
          </p:cNvPr>
          <p:cNvSpPr txBox="1">
            <a:spLocks/>
          </p:cNvSpPr>
          <p:nvPr/>
        </p:nvSpPr>
        <p:spPr>
          <a:xfrm>
            <a:off x="177801" y="1424895"/>
            <a:ext cx="7665511" cy="87970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a:t>Think of some examples of alternative options to sending an ambulance to a patient</a:t>
            </a:r>
          </a:p>
        </p:txBody>
      </p:sp>
      <p:sp>
        <p:nvSpPr>
          <p:cNvPr id="6" name="Content Placeholder 3">
            <a:extLst>
              <a:ext uri="{FF2B5EF4-FFF2-40B4-BE49-F238E27FC236}">
                <a16:creationId xmlns:a16="http://schemas.microsoft.com/office/drawing/2014/main" id="{D628B194-E3EB-4C61-8A24-37D06D878B19}"/>
              </a:ext>
            </a:extLst>
          </p:cNvPr>
          <p:cNvSpPr txBox="1">
            <a:spLocks/>
          </p:cNvSpPr>
          <p:nvPr/>
        </p:nvSpPr>
        <p:spPr>
          <a:xfrm>
            <a:off x="177801" y="2400300"/>
            <a:ext cx="5372282" cy="3467100"/>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2400" b="1" i="0" kern="1200">
                <a:solidFill>
                  <a:srgbClr val="009D3D"/>
                </a:solidFill>
                <a:latin typeface="Roboto slab"/>
                <a:ea typeface="+mn-ea"/>
                <a:cs typeface="Roboto slab"/>
              </a:defRPr>
            </a:lvl1pPr>
            <a:lvl2pPr marL="800100" indent="-34290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a:t>Family member, bus or taxi to hospital</a:t>
            </a:r>
          </a:p>
          <a:p>
            <a:r>
              <a:rPr lang="en-GB" dirty="0"/>
              <a:t>Walk–in–Centre or Minor Injuries Unit</a:t>
            </a:r>
          </a:p>
          <a:p>
            <a:r>
              <a:rPr lang="en-GB" dirty="0"/>
              <a:t>GP Surgery – Doctor, Nurse or HCA</a:t>
            </a:r>
          </a:p>
          <a:p>
            <a:r>
              <a:rPr lang="en-GB" dirty="0"/>
              <a:t>Call 111 – Advice or access to community services (OOH GP, Nurse) </a:t>
            </a:r>
          </a:p>
          <a:p>
            <a:r>
              <a:rPr lang="en-GB" dirty="0"/>
              <a:t>Visit the pharmacy</a:t>
            </a:r>
          </a:p>
          <a:p>
            <a:r>
              <a:rPr lang="en-GB" dirty="0"/>
              <a:t>Keep and maintain a healthy medicine cabinet at home (pain relief, cough mixture, </a:t>
            </a:r>
            <a:r>
              <a:rPr lang="en-GB" dirty="0" err="1"/>
              <a:t>hayfever</a:t>
            </a:r>
            <a:r>
              <a:rPr lang="en-GB" dirty="0"/>
              <a:t> tablets)</a:t>
            </a:r>
          </a:p>
          <a:p>
            <a:endParaRPr lang="en-GB" dirty="0"/>
          </a:p>
        </p:txBody>
      </p:sp>
      <p:sp>
        <p:nvSpPr>
          <p:cNvPr id="7" name="Title 2">
            <a:extLst>
              <a:ext uri="{FF2B5EF4-FFF2-40B4-BE49-F238E27FC236}">
                <a16:creationId xmlns:a16="http://schemas.microsoft.com/office/drawing/2014/main" id="{5D8ADE86-FF4D-4C8B-AE8F-D5940B73643C}"/>
              </a:ext>
            </a:extLst>
          </p:cNvPr>
          <p:cNvSpPr>
            <a:spLocks noGrp="1"/>
          </p:cNvSpPr>
          <p:nvPr>
            <p:ph type="title"/>
          </p:nvPr>
        </p:nvSpPr>
        <p:spPr>
          <a:xfrm>
            <a:off x="285750" y="347663"/>
            <a:ext cx="8140700" cy="796925"/>
          </a:xfrm>
        </p:spPr>
        <p:txBody>
          <a:bodyPr/>
          <a:lstStyle/>
          <a:p>
            <a:r>
              <a:rPr lang="en-GB" dirty="0"/>
              <a:t>Hear &amp; Treat (ECAT)</a:t>
            </a:r>
          </a:p>
        </p:txBody>
      </p:sp>
      <p:pic>
        <p:nvPicPr>
          <p:cNvPr id="9" name="Picture 8" descr="A person sitting at a desk with a computer and smiling at the camera&#10;&#10;Description automatically generated">
            <a:extLst>
              <a:ext uri="{FF2B5EF4-FFF2-40B4-BE49-F238E27FC236}">
                <a16:creationId xmlns:a16="http://schemas.microsoft.com/office/drawing/2014/main" id="{E3EA6E0F-E2CE-4841-98F6-E15461DB5331}"/>
              </a:ext>
            </a:extLst>
          </p:cNvPr>
          <p:cNvPicPr>
            <a:picLocks noChangeAspect="1"/>
          </p:cNvPicPr>
          <p:nvPr/>
        </p:nvPicPr>
        <p:blipFill rotWithShape="1">
          <a:blip r:embed="rId2"/>
          <a:srcRect t="18467" r="19298" b="3398"/>
          <a:stretch/>
        </p:blipFill>
        <p:spPr>
          <a:xfrm>
            <a:off x="5550083" y="2103664"/>
            <a:ext cx="2914467" cy="3763735"/>
          </a:xfrm>
          <a:prstGeom prst="rect">
            <a:avLst/>
          </a:prstGeom>
        </p:spPr>
      </p:pic>
    </p:spTree>
    <p:extLst>
      <p:ext uri="{BB962C8B-B14F-4D97-AF65-F5344CB8AC3E}">
        <p14:creationId xmlns:p14="http://schemas.microsoft.com/office/powerpoint/2010/main" val="3729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ADE70-59DA-45B2-8883-4B6B3F4D6EE2}"/>
              </a:ext>
            </a:extLst>
          </p:cNvPr>
          <p:cNvSpPr>
            <a:spLocks noGrp="1"/>
          </p:cNvSpPr>
          <p:nvPr>
            <p:ph type="title"/>
          </p:nvPr>
        </p:nvSpPr>
        <p:spPr>
          <a:xfrm>
            <a:off x="286276" y="576871"/>
            <a:ext cx="8140661" cy="796819"/>
          </a:xfrm>
        </p:spPr>
        <p:txBody>
          <a:bodyPr/>
          <a:lstStyle/>
          <a:p>
            <a:r>
              <a:rPr lang="en-GB" dirty="0"/>
              <a:t>When you need an ambulance</a:t>
            </a:r>
          </a:p>
        </p:txBody>
      </p:sp>
      <p:sp>
        <p:nvSpPr>
          <p:cNvPr id="5" name="TextBox 4">
            <a:extLst>
              <a:ext uri="{FF2B5EF4-FFF2-40B4-BE49-F238E27FC236}">
                <a16:creationId xmlns:a16="http://schemas.microsoft.com/office/drawing/2014/main" id="{648EF120-77E7-4DE9-BF0D-4ABFB684DEBD}"/>
              </a:ext>
            </a:extLst>
          </p:cNvPr>
          <p:cNvSpPr txBox="1"/>
          <p:nvPr/>
        </p:nvSpPr>
        <p:spPr>
          <a:xfrm>
            <a:off x="1406195" y="5418627"/>
            <a:ext cx="5937908" cy="369332"/>
          </a:xfrm>
          <a:prstGeom prst="rect">
            <a:avLst/>
          </a:prstGeom>
          <a:noFill/>
        </p:spPr>
        <p:txBody>
          <a:bodyPr wrap="none" rtlCol="0">
            <a:spAutoFit/>
          </a:bodyPr>
          <a:lstStyle/>
          <a:p>
            <a:r>
              <a:rPr lang="en-GB" dirty="0">
                <a:hlinkClick r:id="rId2"/>
              </a:rPr>
              <a:t>https://www.youtube.com/watch?v=8xJEgHbe3Zc</a:t>
            </a:r>
            <a:r>
              <a:rPr lang="en-GB" dirty="0"/>
              <a:t> (3 min 10) </a:t>
            </a:r>
          </a:p>
        </p:txBody>
      </p:sp>
      <p:pic>
        <p:nvPicPr>
          <p:cNvPr id="9" name="Picture 8" descr="A small truck parked on the side of a building&#10;&#10;Description automatically generated">
            <a:extLst>
              <a:ext uri="{FF2B5EF4-FFF2-40B4-BE49-F238E27FC236}">
                <a16:creationId xmlns:a16="http://schemas.microsoft.com/office/drawing/2014/main" id="{16EFD929-8105-4781-A2C0-DB885FF568CE}"/>
              </a:ext>
            </a:extLst>
          </p:cNvPr>
          <p:cNvPicPr>
            <a:picLocks noChangeAspect="1"/>
          </p:cNvPicPr>
          <p:nvPr/>
        </p:nvPicPr>
        <p:blipFill>
          <a:blip r:embed="rId3"/>
          <a:stretch>
            <a:fillRect/>
          </a:stretch>
        </p:blipFill>
        <p:spPr>
          <a:xfrm>
            <a:off x="1817759" y="1997741"/>
            <a:ext cx="5114781" cy="2881567"/>
          </a:xfrm>
          <a:prstGeom prst="rect">
            <a:avLst/>
          </a:prstGeom>
        </p:spPr>
      </p:pic>
    </p:spTree>
    <p:extLst>
      <p:ext uri="{BB962C8B-B14F-4D97-AF65-F5344CB8AC3E}">
        <p14:creationId xmlns:p14="http://schemas.microsoft.com/office/powerpoint/2010/main" val="39331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8DE3-9E9C-45DE-942B-5544E9A1C3DD}"/>
              </a:ext>
            </a:extLst>
          </p:cNvPr>
          <p:cNvSpPr>
            <a:spLocks noGrp="1"/>
          </p:cNvSpPr>
          <p:nvPr>
            <p:ph type="title"/>
          </p:nvPr>
        </p:nvSpPr>
        <p:spPr/>
        <p:txBody>
          <a:bodyPr/>
          <a:lstStyle/>
          <a:p>
            <a:r>
              <a:rPr lang="en-GB" dirty="0"/>
              <a:t>Clinical Recruitment</a:t>
            </a:r>
          </a:p>
        </p:txBody>
      </p:sp>
      <p:sp>
        <p:nvSpPr>
          <p:cNvPr id="3" name="Content Placeholder 2">
            <a:extLst>
              <a:ext uri="{FF2B5EF4-FFF2-40B4-BE49-F238E27FC236}">
                <a16:creationId xmlns:a16="http://schemas.microsoft.com/office/drawing/2014/main" id="{C3C4F1A9-0CDF-4B25-8410-A51D3CCAD099}"/>
              </a:ext>
            </a:extLst>
          </p:cNvPr>
          <p:cNvSpPr>
            <a:spLocks noGrp="1"/>
          </p:cNvSpPr>
          <p:nvPr>
            <p:ph sz="half" idx="1"/>
          </p:nvPr>
        </p:nvSpPr>
        <p:spPr/>
        <p:txBody>
          <a:bodyPr>
            <a:normAutofit/>
          </a:bodyPr>
          <a:lstStyle/>
          <a:p>
            <a:pPr algn="l"/>
            <a:r>
              <a:rPr lang="en-GB" sz="2200" b="1" i="0" dirty="0">
                <a:solidFill>
                  <a:srgbClr val="339966"/>
                </a:solidFill>
                <a:effectLst/>
                <a:latin typeface="Quantico"/>
              </a:rPr>
              <a:t>ACA Urgent Tier </a:t>
            </a:r>
            <a:endParaRPr lang="en-GB" sz="2200" b="1" i="0" dirty="0">
              <a:solidFill>
                <a:srgbClr val="000000"/>
              </a:solidFill>
              <a:effectLst/>
              <a:latin typeface="Quantico"/>
            </a:endParaRPr>
          </a:p>
          <a:p>
            <a:pPr algn="l"/>
            <a:r>
              <a:rPr lang="en-GB" sz="1600" b="0" i="1" dirty="0">
                <a:solidFill>
                  <a:srgbClr val="001000"/>
                </a:solidFill>
                <a:effectLst/>
                <a:latin typeface="Quantico"/>
              </a:rPr>
              <a:t>Working in A&amp;E Operations to support patient conveyance.</a:t>
            </a:r>
            <a:r>
              <a:rPr lang="en-GB" sz="1600" b="0" i="0" dirty="0">
                <a:solidFill>
                  <a:srgbClr val="001000"/>
                </a:solidFill>
                <a:effectLst/>
                <a:latin typeface="Quantico"/>
              </a:rPr>
              <a:t/>
            </a:r>
            <a:br>
              <a:rPr lang="en-GB" sz="1600" b="0" i="0" dirty="0">
                <a:solidFill>
                  <a:srgbClr val="001000"/>
                </a:solidFill>
                <a:effectLst/>
                <a:latin typeface="Quantico"/>
              </a:rPr>
            </a:br>
            <a:r>
              <a:rPr lang="en-GB" sz="1600" b="1" i="0" dirty="0">
                <a:solidFill>
                  <a:srgbClr val="001000"/>
                </a:solidFill>
                <a:effectLst/>
                <a:latin typeface="Quantico"/>
              </a:rPr>
              <a:t>Banding:</a:t>
            </a:r>
            <a:r>
              <a:rPr lang="en-GB" sz="1600" b="0" i="0" dirty="0">
                <a:solidFill>
                  <a:srgbClr val="001000"/>
                </a:solidFill>
                <a:effectLst/>
                <a:latin typeface="Quantico"/>
              </a:rPr>
              <a:t> Band 3</a:t>
            </a:r>
            <a:br>
              <a:rPr lang="en-GB" sz="1600" b="0" i="0" dirty="0">
                <a:solidFill>
                  <a:srgbClr val="001000"/>
                </a:solidFill>
                <a:effectLst/>
                <a:latin typeface="Quantico"/>
              </a:rPr>
            </a:br>
            <a:r>
              <a:rPr lang="en-GB" sz="1600" b="1" i="0" dirty="0">
                <a:solidFill>
                  <a:srgbClr val="001000"/>
                </a:solidFill>
                <a:effectLst/>
                <a:latin typeface="Quantico"/>
              </a:rPr>
              <a:t>Academic Entry Requirements:</a:t>
            </a:r>
            <a:r>
              <a:rPr lang="en-GB" sz="1600" b="0" i="0" dirty="0">
                <a:solidFill>
                  <a:srgbClr val="001000"/>
                </a:solidFill>
                <a:effectLst/>
                <a:latin typeface="Quantico"/>
              </a:rPr>
              <a:t> GCSE Maths and English Grade D+ or equivalent. Functional Skills Level 1</a:t>
            </a:r>
            <a:br>
              <a:rPr lang="en-GB" sz="1600" b="0" i="0" dirty="0">
                <a:solidFill>
                  <a:srgbClr val="001000"/>
                </a:solidFill>
                <a:effectLst/>
                <a:latin typeface="Quantico"/>
              </a:rPr>
            </a:br>
            <a:r>
              <a:rPr lang="en-GB" sz="1600" b="1" i="0" dirty="0">
                <a:solidFill>
                  <a:srgbClr val="001000"/>
                </a:solidFill>
                <a:effectLst/>
                <a:latin typeface="Quantico"/>
              </a:rPr>
              <a:t>Additional Highlighted Requirements:</a:t>
            </a:r>
            <a:r>
              <a:rPr lang="en-GB" sz="1600" b="0" i="0" dirty="0">
                <a:solidFill>
                  <a:srgbClr val="001000"/>
                </a:solidFill>
                <a:effectLst/>
                <a:latin typeface="Quantico"/>
              </a:rPr>
              <a:t> None</a:t>
            </a:r>
            <a:br>
              <a:rPr lang="en-GB" sz="1600" b="0" i="0" dirty="0">
                <a:solidFill>
                  <a:srgbClr val="001000"/>
                </a:solidFill>
                <a:effectLst/>
                <a:latin typeface="Quantico"/>
              </a:rPr>
            </a:br>
            <a:r>
              <a:rPr lang="en-GB" sz="1600" b="0" i="0" dirty="0">
                <a:solidFill>
                  <a:srgbClr val="001000"/>
                </a:solidFill>
                <a:effectLst/>
                <a:latin typeface="Quantico"/>
              </a:rPr>
              <a:t/>
            </a:r>
            <a:br>
              <a:rPr lang="en-GB" sz="1600" b="0" i="0" dirty="0">
                <a:solidFill>
                  <a:srgbClr val="001000"/>
                </a:solidFill>
                <a:effectLst/>
                <a:latin typeface="Quantico"/>
              </a:rPr>
            </a:br>
            <a:r>
              <a:rPr lang="en-GB" sz="1600" b="1" i="0" dirty="0">
                <a:solidFill>
                  <a:srgbClr val="001000"/>
                </a:solidFill>
                <a:effectLst/>
                <a:latin typeface="Quantico"/>
              </a:rPr>
              <a:t>Recruitment:</a:t>
            </a:r>
            <a:r>
              <a:rPr lang="en-GB" sz="1600" b="0" i="0" dirty="0">
                <a:solidFill>
                  <a:srgbClr val="001000"/>
                </a:solidFill>
                <a:effectLst/>
                <a:latin typeface="Quantico"/>
              </a:rPr>
              <a:t> External - Apply via Trust vacancy page</a:t>
            </a:r>
            <a:br>
              <a:rPr lang="en-GB" sz="1600" b="0" i="0" dirty="0">
                <a:solidFill>
                  <a:srgbClr val="001000"/>
                </a:solidFill>
                <a:effectLst/>
                <a:latin typeface="Quantico"/>
              </a:rPr>
            </a:br>
            <a:r>
              <a:rPr lang="en-GB" sz="1600" b="1" i="0" dirty="0">
                <a:solidFill>
                  <a:srgbClr val="001000"/>
                </a:solidFill>
                <a:effectLst/>
                <a:latin typeface="Quantico"/>
              </a:rPr>
              <a:t>Training course:</a:t>
            </a:r>
            <a:r>
              <a:rPr lang="en-GB" sz="1600" b="0" i="0" dirty="0">
                <a:solidFill>
                  <a:srgbClr val="001000"/>
                </a:solidFill>
                <a:effectLst/>
                <a:latin typeface="Quantico"/>
              </a:rPr>
              <a:t> Three weeks clinical, one week driving</a:t>
            </a:r>
            <a:r>
              <a:rPr lang="en-GB" b="0" i="0" dirty="0">
                <a:solidFill>
                  <a:srgbClr val="001000"/>
                </a:solidFill>
                <a:effectLst/>
                <a:latin typeface="Quantico"/>
              </a:rPr>
              <a:t/>
            </a:r>
            <a:br>
              <a:rPr lang="en-GB" b="0" i="0" dirty="0">
                <a:solidFill>
                  <a:srgbClr val="001000"/>
                </a:solidFill>
                <a:effectLst/>
                <a:latin typeface="Quantico"/>
              </a:rPr>
            </a:br>
            <a:endParaRPr lang="en-GB" dirty="0"/>
          </a:p>
        </p:txBody>
      </p:sp>
      <p:sp>
        <p:nvSpPr>
          <p:cNvPr id="4" name="Content Placeholder 3">
            <a:extLst>
              <a:ext uri="{FF2B5EF4-FFF2-40B4-BE49-F238E27FC236}">
                <a16:creationId xmlns:a16="http://schemas.microsoft.com/office/drawing/2014/main" id="{1B8582C4-B13C-43BF-9AFC-D81911F741A8}"/>
              </a:ext>
            </a:extLst>
          </p:cNvPr>
          <p:cNvSpPr>
            <a:spLocks noGrp="1"/>
          </p:cNvSpPr>
          <p:nvPr>
            <p:ph sz="half" idx="10"/>
          </p:nvPr>
        </p:nvSpPr>
        <p:spPr>
          <a:xfrm>
            <a:off x="4466938" y="1489348"/>
            <a:ext cx="3959999" cy="4325377"/>
          </a:xfrm>
        </p:spPr>
        <p:txBody>
          <a:bodyPr>
            <a:normAutofit fontScale="32500" lnSpcReduction="20000"/>
          </a:bodyPr>
          <a:lstStyle/>
          <a:p>
            <a:pPr algn="l"/>
            <a:r>
              <a:rPr lang="en-GB" sz="6800" b="1" i="0" dirty="0">
                <a:solidFill>
                  <a:srgbClr val="339966"/>
                </a:solidFill>
                <a:effectLst/>
                <a:latin typeface="Quantico"/>
              </a:rPr>
              <a:t>Apprentice Emergency Care Support Worker (ECSW) </a:t>
            </a:r>
            <a:endParaRPr lang="en-GB" sz="6800" b="1" i="0" dirty="0">
              <a:solidFill>
                <a:srgbClr val="000000"/>
              </a:solidFill>
              <a:effectLst/>
              <a:latin typeface="Quantico"/>
            </a:endParaRPr>
          </a:p>
          <a:p>
            <a:pPr algn="l">
              <a:lnSpc>
                <a:spcPct val="120000"/>
              </a:lnSpc>
            </a:pPr>
            <a:r>
              <a:rPr lang="en-GB" sz="4800" b="0" i="1" dirty="0">
                <a:solidFill>
                  <a:srgbClr val="000000"/>
                </a:solidFill>
                <a:effectLst/>
                <a:latin typeface="Quantico"/>
              </a:rPr>
              <a:t>12-18 month apprenticeship learning to deliver life support in A&amp;E Operations to ECSW scope of practice.</a:t>
            </a:r>
            <a:r>
              <a:rPr lang="en-GB" sz="4800" b="0" i="0" dirty="0">
                <a:solidFill>
                  <a:srgbClr val="001000"/>
                </a:solidFill>
                <a:effectLst/>
                <a:latin typeface="Quantico"/>
              </a:rPr>
              <a:t/>
            </a:r>
            <a:br>
              <a:rPr lang="en-GB" sz="4800" b="0" i="0" dirty="0">
                <a:solidFill>
                  <a:srgbClr val="001000"/>
                </a:solidFill>
                <a:effectLst/>
                <a:latin typeface="Quantico"/>
              </a:rPr>
            </a:br>
            <a:r>
              <a:rPr lang="en-GB" sz="4800" b="1" i="0" dirty="0">
                <a:solidFill>
                  <a:srgbClr val="001000"/>
                </a:solidFill>
                <a:effectLst/>
                <a:latin typeface="Quantico"/>
              </a:rPr>
              <a:t>Banding:</a:t>
            </a:r>
            <a:r>
              <a:rPr lang="en-GB" sz="4800" b="0" i="0" dirty="0">
                <a:solidFill>
                  <a:srgbClr val="001000"/>
                </a:solidFill>
                <a:effectLst/>
                <a:latin typeface="Quantico"/>
              </a:rPr>
              <a:t> Band 3</a:t>
            </a:r>
            <a:br>
              <a:rPr lang="en-GB" sz="4800" b="0" i="0" dirty="0">
                <a:solidFill>
                  <a:srgbClr val="001000"/>
                </a:solidFill>
                <a:effectLst/>
                <a:latin typeface="Quantico"/>
              </a:rPr>
            </a:br>
            <a:r>
              <a:rPr lang="en-GB" sz="4800" b="1" i="0" dirty="0">
                <a:solidFill>
                  <a:srgbClr val="001000"/>
                </a:solidFill>
                <a:effectLst/>
                <a:latin typeface="Quantico"/>
              </a:rPr>
              <a:t>Academic Entry Requirements:</a:t>
            </a:r>
            <a:r>
              <a:rPr lang="en-GB" sz="4800" b="0" i="0" dirty="0">
                <a:solidFill>
                  <a:srgbClr val="001000"/>
                </a:solidFill>
                <a:effectLst/>
                <a:latin typeface="Quantico"/>
              </a:rPr>
              <a:t> GCSE Maths and English Grade D+ or equivalent. Functional Skills Level 1</a:t>
            </a:r>
            <a:br>
              <a:rPr lang="en-GB" sz="4800" b="0" i="0" dirty="0">
                <a:solidFill>
                  <a:srgbClr val="001000"/>
                </a:solidFill>
                <a:effectLst/>
                <a:latin typeface="Quantico"/>
              </a:rPr>
            </a:br>
            <a:r>
              <a:rPr lang="en-GB" sz="4800" b="1" i="0" dirty="0">
                <a:solidFill>
                  <a:srgbClr val="001000"/>
                </a:solidFill>
                <a:effectLst/>
                <a:latin typeface="Quantico"/>
              </a:rPr>
              <a:t>Additional Highlighted Requirements:</a:t>
            </a:r>
            <a:r>
              <a:rPr lang="en-GB" sz="4800" b="0" i="0" dirty="0">
                <a:solidFill>
                  <a:srgbClr val="001000"/>
                </a:solidFill>
                <a:effectLst/>
                <a:latin typeface="Quantico"/>
              </a:rPr>
              <a:t> C1 driving licence</a:t>
            </a:r>
            <a:br>
              <a:rPr lang="en-GB" sz="4800" b="0" i="0" dirty="0">
                <a:solidFill>
                  <a:srgbClr val="001000"/>
                </a:solidFill>
                <a:effectLst/>
                <a:latin typeface="Quantico"/>
              </a:rPr>
            </a:br>
            <a:r>
              <a:rPr lang="en-GB" sz="4800" b="0" i="0" dirty="0">
                <a:solidFill>
                  <a:srgbClr val="001000"/>
                </a:solidFill>
                <a:effectLst/>
                <a:latin typeface="Quantico"/>
              </a:rPr>
              <a:t/>
            </a:r>
            <a:br>
              <a:rPr lang="en-GB" sz="4800" b="0" i="0" dirty="0">
                <a:solidFill>
                  <a:srgbClr val="001000"/>
                </a:solidFill>
                <a:effectLst/>
                <a:latin typeface="Quantico"/>
              </a:rPr>
            </a:br>
            <a:r>
              <a:rPr lang="en-GB" sz="4800" b="1" i="0" dirty="0">
                <a:solidFill>
                  <a:srgbClr val="001000"/>
                </a:solidFill>
                <a:effectLst/>
                <a:latin typeface="Quantico"/>
              </a:rPr>
              <a:t>Recruitment:</a:t>
            </a:r>
            <a:r>
              <a:rPr lang="en-GB" sz="4800" b="0" i="0" dirty="0">
                <a:solidFill>
                  <a:srgbClr val="001000"/>
                </a:solidFill>
                <a:effectLst/>
                <a:latin typeface="Quantico"/>
              </a:rPr>
              <a:t> External - Apply via Trust vacancy page</a:t>
            </a:r>
            <a:br>
              <a:rPr lang="en-GB" sz="4800" b="0" i="0" dirty="0">
                <a:solidFill>
                  <a:srgbClr val="001000"/>
                </a:solidFill>
                <a:effectLst/>
                <a:latin typeface="Quantico"/>
              </a:rPr>
            </a:br>
            <a:r>
              <a:rPr lang="en-GB" sz="4800" b="1" i="0" dirty="0">
                <a:solidFill>
                  <a:srgbClr val="001000"/>
                </a:solidFill>
                <a:effectLst/>
                <a:latin typeface="Quantico"/>
              </a:rPr>
              <a:t>Training course:</a:t>
            </a:r>
            <a:r>
              <a:rPr lang="en-GB" sz="4800" b="0" i="0" dirty="0">
                <a:solidFill>
                  <a:srgbClr val="001000"/>
                </a:solidFill>
                <a:effectLst/>
                <a:latin typeface="Quantico"/>
              </a:rPr>
              <a:t> </a:t>
            </a:r>
            <a:r>
              <a:rPr lang="en-GB" sz="4800" b="0" i="0" dirty="0">
                <a:solidFill>
                  <a:srgbClr val="000000"/>
                </a:solidFill>
                <a:effectLst/>
                <a:latin typeface="Quantico"/>
              </a:rPr>
              <a:t>Eight weeks clinical, four weeks emergency driving</a:t>
            </a:r>
            <a:r>
              <a:rPr lang="en-GB" b="0" i="0" dirty="0">
                <a:solidFill>
                  <a:srgbClr val="001000"/>
                </a:solidFill>
                <a:effectLst/>
                <a:latin typeface="Quantico"/>
              </a:rPr>
              <a:t/>
            </a:r>
            <a:br>
              <a:rPr lang="en-GB" b="0" i="0" dirty="0">
                <a:solidFill>
                  <a:srgbClr val="001000"/>
                </a:solidFill>
                <a:effectLst/>
                <a:latin typeface="Quantico"/>
              </a:rPr>
            </a:br>
            <a:endParaRPr lang="en-GB" dirty="0"/>
          </a:p>
        </p:txBody>
      </p:sp>
    </p:spTree>
    <p:extLst>
      <p:ext uri="{BB962C8B-B14F-4D97-AF65-F5344CB8AC3E}">
        <p14:creationId xmlns:p14="http://schemas.microsoft.com/office/powerpoint/2010/main" val="13465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8DE3-9E9C-45DE-942B-5544E9A1C3DD}"/>
              </a:ext>
            </a:extLst>
          </p:cNvPr>
          <p:cNvSpPr>
            <a:spLocks noGrp="1"/>
          </p:cNvSpPr>
          <p:nvPr>
            <p:ph type="title"/>
          </p:nvPr>
        </p:nvSpPr>
        <p:spPr/>
        <p:txBody>
          <a:bodyPr/>
          <a:lstStyle/>
          <a:p>
            <a:r>
              <a:rPr lang="en-GB" dirty="0"/>
              <a:t>Clinical Recruitment</a:t>
            </a:r>
          </a:p>
        </p:txBody>
      </p:sp>
      <p:sp>
        <p:nvSpPr>
          <p:cNvPr id="3" name="Content Placeholder 2">
            <a:extLst>
              <a:ext uri="{FF2B5EF4-FFF2-40B4-BE49-F238E27FC236}">
                <a16:creationId xmlns:a16="http://schemas.microsoft.com/office/drawing/2014/main" id="{C3C4F1A9-0CDF-4B25-8410-A51D3CCAD099}"/>
              </a:ext>
            </a:extLst>
          </p:cNvPr>
          <p:cNvSpPr>
            <a:spLocks noGrp="1"/>
          </p:cNvSpPr>
          <p:nvPr>
            <p:ph sz="half" idx="1"/>
          </p:nvPr>
        </p:nvSpPr>
        <p:spPr/>
        <p:txBody>
          <a:bodyPr>
            <a:normAutofit fontScale="70000" lnSpcReduction="20000"/>
          </a:bodyPr>
          <a:lstStyle/>
          <a:p>
            <a:pPr algn="l"/>
            <a:r>
              <a:rPr lang="en-GB" sz="3100" b="1" i="0" dirty="0">
                <a:solidFill>
                  <a:srgbClr val="339966"/>
                </a:solidFill>
                <a:effectLst/>
                <a:latin typeface="Quantico"/>
              </a:rPr>
              <a:t>Apprentice Emergency Medical Technician (EMT) </a:t>
            </a:r>
            <a:endParaRPr lang="en-GB" sz="3100" b="1" i="0" dirty="0">
              <a:solidFill>
                <a:srgbClr val="000000"/>
              </a:solidFill>
              <a:effectLst/>
              <a:latin typeface="Quantico"/>
            </a:endParaRPr>
          </a:p>
          <a:p>
            <a:pPr algn="l"/>
            <a:r>
              <a:rPr lang="en-GB" sz="2300" b="0" i="1" dirty="0">
                <a:solidFill>
                  <a:srgbClr val="000000"/>
                </a:solidFill>
                <a:effectLst/>
                <a:latin typeface="Quantico"/>
              </a:rPr>
              <a:t>12-18 month apprenticeship learning to deliver life support in A&amp;E Operations to EMT scope of practice.</a:t>
            </a:r>
            <a:br>
              <a:rPr lang="en-GB" sz="2300" b="0" i="1" dirty="0">
                <a:solidFill>
                  <a:srgbClr val="000000"/>
                </a:solidFill>
                <a:effectLst/>
                <a:latin typeface="Quantico"/>
              </a:rPr>
            </a:br>
            <a:r>
              <a:rPr lang="en-GB" sz="2300" b="1" i="0" dirty="0">
                <a:solidFill>
                  <a:srgbClr val="001000"/>
                </a:solidFill>
                <a:effectLst/>
                <a:latin typeface="Quantico"/>
              </a:rPr>
              <a:t>Banding:</a:t>
            </a:r>
            <a:r>
              <a:rPr lang="en-GB" sz="2300" b="0" i="0" dirty="0">
                <a:solidFill>
                  <a:srgbClr val="001000"/>
                </a:solidFill>
                <a:effectLst/>
                <a:latin typeface="Quantico"/>
              </a:rPr>
              <a:t> Band 4</a:t>
            </a:r>
            <a:br>
              <a:rPr lang="en-GB" sz="2300" b="0" i="0" dirty="0">
                <a:solidFill>
                  <a:srgbClr val="001000"/>
                </a:solidFill>
                <a:effectLst/>
                <a:latin typeface="Quantico"/>
              </a:rPr>
            </a:br>
            <a:r>
              <a:rPr lang="en-GB" sz="2300" b="1" i="0" dirty="0">
                <a:solidFill>
                  <a:srgbClr val="001000"/>
                </a:solidFill>
                <a:effectLst/>
                <a:latin typeface="Quantico"/>
              </a:rPr>
              <a:t>Academic Entry Requirements:</a:t>
            </a:r>
            <a:r>
              <a:rPr lang="en-GB" sz="2300" b="0" i="0" dirty="0">
                <a:solidFill>
                  <a:srgbClr val="001000"/>
                </a:solidFill>
                <a:effectLst/>
                <a:latin typeface="Quantico"/>
              </a:rPr>
              <a:t> GCSE Maths and English Grade C+ or equivalent. Level 2 Functional Skills</a:t>
            </a:r>
            <a:br>
              <a:rPr lang="en-GB" sz="2300" b="0" i="0" dirty="0">
                <a:solidFill>
                  <a:srgbClr val="001000"/>
                </a:solidFill>
                <a:effectLst/>
                <a:latin typeface="Quantico"/>
              </a:rPr>
            </a:br>
            <a:r>
              <a:rPr lang="en-GB" sz="2300" b="1" i="0" dirty="0">
                <a:solidFill>
                  <a:srgbClr val="001000"/>
                </a:solidFill>
                <a:effectLst/>
                <a:latin typeface="Quantico"/>
              </a:rPr>
              <a:t>Additional Highlighted Requirements:</a:t>
            </a:r>
            <a:r>
              <a:rPr lang="en-GB" sz="2300" b="0" i="0" dirty="0">
                <a:solidFill>
                  <a:srgbClr val="001000"/>
                </a:solidFill>
                <a:effectLst/>
                <a:latin typeface="Quantico"/>
              </a:rPr>
              <a:t> C1 driving licence</a:t>
            </a:r>
            <a:br>
              <a:rPr lang="en-GB" sz="2300" b="0" i="0" dirty="0">
                <a:solidFill>
                  <a:srgbClr val="001000"/>
                </a:solidFill>
                <a:effectLst/>
                <a:latin typeface="Quantico"/>
              </a:rPr>
            </a:br>
            <a:r>
              <a:rPr lang="en-GB" sz="2300" b="0" i="0" dirty="0">
                <a:solidFill>
                  <a:srgbClr val="000000"/>
                </a:solidFill>
                <a:effectLst/>
                <a:latin typeface="Quantico"/>
              </a:rPr>
              <a:t/>
            </a:r>
            <a:br>
              <a:rPr lang="en-GB" sz="2300" b="0" i="0" dirty="0">
                <a:solidFill>
                  <a:srgbClr val="000000"/>
                </a:solidFill>
                <a:effectLst/>
                <a:latin typeface="Quantico"/>
              </a:rPr>
            </a:br>
            <a:r>
              <a:rPr lang="en-GB" sz="2300" b="1" i="0" dirty="0">
                <a:solidFill>
                  <a:srgbClr val="001000"/>
                </a:solidFill>
                <a:effectLst/>
                <a:latin typeface="Quantico"/>
              </a:rPr>
              <a:t>Recruitment:</a:t>
            </a:r>
            <a:r>
              <a:rPr lang="en-GB" sz="2300" b="0" i="0" dirty="0">
                <a:solidFill>
                  <a:srgbClr val="001000"/>
                </a:solidFill>
                <a:effectLst/>
                <a:latin typeface="Quantico"/>
              </a:rPr>
              <a:t> External - Apply via Trust vacancy page</a:t>
            </a:r>
            <a:br>
              <a:rPr lang="en-GB" sz="2300" b="0" i="0" dirty="0">
                <a:solidFill>
                  <a:srgbClr val="001000"/>
                </a:solidFill>
                <a:effectLst/>
                <a:latin typeface="Quantico"/>
              </a:rPr>
            </a:br>
            <a:r>
              <a:rPr lang="en-GB" sz="2300" b="1" i="0" dirty="0">
                <a:solidFill>
                  <a:srgbClr val="001000"/>
                </a:solidFill>
                <a:effectLst/>
                <a:latin typeface="Quantico"/>
              </a:rPr>
              <a:t>Training course:</a:t>
            </a:r>
            <a:r>
              <a:rPr lang="en-GB" sz="2300" b="0" i="0" dirty="0">
                <a:solidFill>
                  <a:srgbClr val="001000"/>
                </a:solidFill>
                <a:effectLst/>
                <a:latin typeface="Quantico"/>
              </a:rPr>
              <a:t> 12 </a:t>
            </a:r>
            <a:r>
              <a:rPr lang="en-GB" sz="2300" b="0" i="0" dirty="0">
                <a:solidFill>
                  <a:srgbClr val="000000"/>
                </a:solidFill>
                <a:effectLst/>
                <a:latin typeface="Quantico"/>
              </a:rPr>
              <a:t>weeks clinical, four weeks emergency driving</a:t>
            </a:r>
            <a:r>
              <a:rPr lang="en-GB" b="0" i="0" dirty="0">
                <a:solidFill>
                  <a:srgbClr val="000000"/>
                </a:solidFill>
                <a:effectLst/>
                <a:latin typeface="Quantico"/>
              </a:rPr>
              <a:t/>
            </a:r>
            <a:br>
              <a:rPr lang="en-GB" b="0" i="0" dirty="0">
                <a:solidFill>
                  <a:srgbClr val="000000"/>
                </a:solidFill>
                <a:effectLst/>
                <a:latin typeface="Quantico"/>
              </a:rPr>
            </a:br>
            <a:endParaRPr lang="en-GB" dirty="0"/>
          </a:p>
        </p:txBody>
      </p:sp>
      <p:sp>
        <p:nvSpPr>
          <p:cNvPr id="4" name="Content Placeholder 3">
            <a:extLst>
              <a:ext uri="{FF2B5EF4-FFF2-40B4-BE49-F238E27FC236}">
                <a16:creationId xmlns:a16="http://schemas.microsoft.com/office/drawing/2014/main" id="{1B8582C4-B13C-43BF-9AFC-D81911F741A8}"/>
              </a:ext>
            </a:extLst>
          </p:cNvPr>
          <p:cNvSpPr>
            <a:spLocks noGrp="1"/>
          </p:cNvSpPr>
          <p:nvPr>
            <p:ph sz="half" idx="10"/>
          </p:nvPr>
        </p:nvSpPr>
        <p:spPr/>
        <p:txBody>
          <a:bodyPr>
            <a:normAutofit fontScale="85000" lnSpcReduction="20000"/>
          </a:bodyPr>
          <a:lstStyle/>
          <a:p>
            <a:pPr algn="l"/>
            <a:r>
              <a:rPr lang="en-GB" sz="2600" b="1" i="0" dirty="0">
                <a:solidFill>
                  <a:srgbClr val="339966"/>
                </a:solidFill>
                <a:effectLst/>
                <a:latin typeface="Quantico"/>
              </a:rPr>
              <a:t>Paramedic </a:t>
            </a:r>
            <a:endParaRPr lang="en-GB" sz="2600" b="1" i="0" dirty="0">
              <a:solidFill>
                <a:srgbClr val="000000"/>
              </a:solidFill>
              <a:effectLst/>
              <a:latin typeface="Quantico"/>
            </a:endParaRPr>
          </a:p>
          <a:p>
            <a:pPr algn="l"/>
            <a:r>
              <a:rPr lang="en-GB" sz="1900" b="0" i="0" dirty="0">
                <a:solidFill>
                  <a:srgbClr val="333333"/>
                </a:solidFill>
                <a:effectLst/>
                <a:latin typeface="Quantico"/>
              </a:rPr>
              <a:t>HCPC registered professional delivering emergency care to Paramedic/NQP scope of practice.</a:t>
            </a:r>
            <a:br>
              <a:rPr lang="en-GB" sz="1900" b="0" i="0" dirty="0">
                <a:solidFill>
                  <a:srgbClr val="333333"/>
                </a:solidFill>
                <a:effectLst/>
                <a:latin typeface="Quantico"/>
              </a:rPr>
            </a:br>
            <a:r>
              <a:rPr lang="en-GB" sz="1900" b="1" i="0" dirty="0">
                <a:solidFill>
                  <a:srgbClr val="001000"/>
                </a:solidFill>
                <a:effectLst/>
                <a:latin typeface="Quantico"/>
              </a:rPr>
              <a:t>Banding:</a:t>
            </a:r>
            <a:r>
              <a:rPr lang="en-GB" sz="1900" b="0" i="0" dirty="0">
                <a:solidFill>
                  <a:srgbClr val="001000"/>
                </a:solidFill>
                <a:effectLst/>
                <a:latin typeface="Quantico"/>
              </a:rPr>
              <a:t> Band 5-6</a:t>
            </a:r>
            <a:br>
              <a:rPr lang="en-GB" sz="1900" b="0" i="0" dirty="0">
                <a:solidFill>
                  <a:srgbClr val="001000"/>
                </a:solidFill>
                <a:effectLst/>
                <a:latin typeface="Quantico"/>
              </a:rPr>
            </a:br>
            <a:r>
              <a:rPr lang="en-GB" sz="1900" b="1" i="0" dirty="0">
                <a:solidFill>
                  <a:srgbClr val="001000"/>
                </a:solidFill>
                <a:effectLst/>
                <a:latin typeface="Quantico"/>
              </a:rPr>
              <a:t>Academic Entry Requirements:</a:t>
            </a:r>
            <a:r>
              <a:rPr lang="en-GB" sz="1900" b="0" i="0" dirty="0">
                <a:solidFill>
                  <a:srgbClr val="001000"/>
                </a:solidFill>
                <a:effectLst/>
                <a:latin typeface="Quantico"/>
              </a:rPr>
              <a:t> HCPC registration through appropriate qualification</a:t>
            </a:r>
            <a:br>
              <a:rPr lang="en-GB" sz="1900" b="0" i="0" dirty="0">
                <a:solidFill>
                  <a:srgbClr val="001000"/>
                </a:solidFill>
                <a:effectLst/>
                <a:latin typeface="Quantico"/>
              </a:rPr>
            </a:br>
            <a:r>
              <a:rPr lang="en-GB" sz="1900" b="1" i="0" dirty="0">
                <a:solidFill>
                  <a:srgbClr val="001000"/>
                </a:solidFill>
                <a:effectLst/>
                <a:latin typeface="Quantico"/>
              </a:rPr>
              <a:t>Additional Highlighted Requirements:</a:t>
            </a:r>
            <a:r>
              <a:rPr lang="en-GB" sz="1900" b="0" i="0" dirty="0">
                <a:solidFill>
                  <a:srgbClr val="001000"/>
                </a:solidFill>
                <a:effectLst/>
                <a:latin typeface="Quantico"/>
              </a:rPr>
              <a:t> C1 driving licence</a:t>
            </a:r>
            <a:br>
              <a:rPr lang="en-GB" sz="1900" b="0" i="0" dirty="0">
                <a:solidFill>
                  <a:srgbClr val="001000"/>
                </a:solidFill>
                <a:effectLst/>
                <a:latin typeface="Quantico"/>
              </a:rPr>
            </a:br>
            <a:r>
              <a:rPr lang="en-GB" sz="1900" b="0" i="0" dirty="0">
                <a:solidFill>
                  <a:srgbClr val="001000"/>
                </a:solidFill>
                <a:effectLst/>
                <a:latin typeface="Quantico"/>
              </a:rPr>
              <a:t/>
            </a:r>
            <a:br>
              <a:rPr lang="en-GB" sz="1900" b="0" i="0" dirty="0">
                <a:solidFill>
                  <a:srgbClr val="001000"/>
                </a:solidFill>
                <a:effectLst/>
                <a:latin typeface="Quantico"/>
              </a:rPr>
            </a:br>
            <a:r>
              <a:rPr lang="en-GB" sz="1900" b="1" i="0" dirty="0">
                <a:solidFill>
                  <a:srgbClr val="001000"/>
                </a:solidFill>
                <a:effectLst/>
                <a:latin typeface="Quantico"/>
              </a:rPr>
              <a:t>Recruitment:</a:t>
            </a:r>
            <a:r>
              <a:rPr lang="en-GB" sz="1900" b="0" i="0" dirty="0">
                <a:solidFill>
                  <a:srgbClr val="001000"/>
                </a:solidFill>
                <a:effectLst/>
                <a:latin typeface="Quantico"/>
              </a:rPr>
              <a:t> External – apply via Trust vacancy page. Bank/Permanent</a:t>
            </a:r>
            <a:br>
              <a:rPr lang="en-GB" sz="1900" b="0" i="0" dirty="0">
                <a:solidFill>
                  <a:srgbClr val="001000"/>
                </a:solidFill>
                <a:effectLst/>
                <a:latin typeface="Quantico"/>
              </a:rPr>
            </a:br>
            <a:r>
              <a:rPr lang="en-GB" sz="1900" b="1" i="0" dirty="0">
                <a:solidFill>
                  <a:srgbClr val="001000"/>
                </a:solidFill>
                <a:effectLst/>
                <a:latin typeface="Quantico"/>
              </a:rPr>
              <a:t>Training course:</a:t>
            </a:r>
            <a:r>
              <a:rPr lang="en-GB" sz="1900" b="0" i="0" dirty="0">
                <a:solidFill>
                  <a:srgbClr val="001000"/>
                </a:solidFill>
                <a:effectLst/>
                <a:latin typeface="Quantico"/>
              </a:rPr>
              <a:t> </a:t>
            </a:r>
            <a:r>
              <a:rPr lang="en-GB" sz="1900" b="0" dirty="0">
                <a:solidFill>
                  <a:srgbClr val="001000"/>
                </a:solidFill>
                <a:latin typeface="Quantico"/>
              </a:rPr>
              <a:t>Two</a:t>
            </a:r>
            <a:r>
              <a:rPr lang="en-GB" sz="1900" b="0" i="0" dirty="0">
                <a:solidFill>
                  <a:srgbClr val="001000"/>
                </a:solidFill>
                <a:effectLst/>
                <a:latin typeface="Quantico"/>
              </a:rPr>
              <a:t> </a:t>
            </a:r>
            <a:r>
              <a:rPr lang="en-GB" sz="1900" b="0" i="0" dirty="0">
                <a:solidFill>
                  <a:srgbClr val="000000"/>
                </a:solidFill>
                <a:effectLst/>
                <a:latin typeface="Quantico"/>
              </a:rPr>
              <a:t>week induction</a:t>
            </a:r>
          </a:p>
          <a:p>
            <a:pPr algn="l"/>
            <a:r>
              <a:rPr lang="en-GB" sz="1900" b="0" i="0" dirty="0">
                <a:solidFill>
                  <a:srgbClr val="000000"/>
                </a:solidFill>
                <a:effectLst/>
                <a:latin typeface="Quantico"/>
              </a:rPr>
              <a:t>3 years to achieve via University Education and job placement </a:t>
            </a:r>
            <a:r>
              <a:rPr lang="en-GB" b="0" i="0" dirty="0">
                <a:solidFill>
                  <a:srgbClr val="000000"/>
                </a:solidFill>
                <a:effectLst/>
                <a:latin typeface="Quantico"/>
              </a:rPr>
              <a:t/>
            </a:r>
            <a:br>
              <a:rPr lang="en-GB" b="0" i="0" dirty="0">
                <a:solidFill>
                  <a:srgbClr val="000000"/>
                </a:solidFill>
                <a:effectLst/>
                <a:latin typeface="Quantico"/>
              </a:rPr>
            </a:br>
            <a:endParaRPr lang="en-GB" dirty="0"/>
          </a:p>
        </p:txBody>
      </p:sp>
    </p:spTree>
    <p:extLst>
      <p:ext uri="{BB962C8B-B14F-4D97-AF65-F5344CB8AC3E}">
        <p14:creationId xmlns:p14="http://schemas.microsoft.com/office/powerpoint/2010/main" val="41442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15" y="986781"/>
            <a:ext cx="7875270" cy="820341"/>
          </a:xfrm>
        </p:spPr>
        <p:txBody>
          <a:bodyPr/>
          <a:lstStyle/>
          <a:p>
            <a:r>
              <a:rPr lang="en-GB" dirty="0" smtClean="0">
                <a:solidFill>
                  <a:schemeClr val="tx1"/>
                </a:solidFill>
              </a:rPr>
              <a:t>House Keeping Rules</a:t>
            </a:r>
            <a:endParaRPr lang="en-GB" dirty="0">
              <a:solidFill>
                <a:schemeClr val="tx1"/>
              </a:solidFill>
            </a:endParaRPr>
          </a:p>
        </p:txBody>
      </p:sp>
      <p:sp>
        <p:nvSpPr>
          <p:cNvPr id="3" name="Content Placeholder 2"/>
          <p:cNvSpPr>
            <a:spLocks noGrp="1"/>
          </p:cNvSpPr>
          <p:nvPr>
            <p:ph idx="1"/>
          </p:nvPr>
        </p:nvSpPr>
        <p:spPr>
          <a:xfrm>
            <a:off x="296686" y="1807122"/>
            <a:ext cx="8016099" cy="4058346"/>
          </a:xfrm>
        </p:spPr>
        <p:txBody>
          <a:bodyPr>
            <a:normAutofit fontScale="85000" lnSpcReduction="20000"/>
          </a:bodyPr>
          <a:lstStyle/>
          <a:p>
            <a:pPr lvl="0"/>
            <a:r>
              <a:rPr lang="en-GB" sz="1722" dirty="0">
                <a:solidFill>
                  <a:prstClr val="black"/>
                </a:solidFill>
              </a:rPr>
              <a:t>Please mute your microphone and turn off your cameras. This will help us manage background noise during the presentations. </a:t>
            </a:r>
          </a:p>
          <a:p>
            <a:pPr lvl="0"/>
            <a:r>
              <a:rPr lang="en-GB" sz="1722" dirty="0">
                <a:solidFill>
                  <a:prstClr val="black"/>
                </a:solidFill>
              </a:rPr>
              <a:t>Please do not take any recordings or screen shots of the screen during the session</a:t>
            </a:r>
          </a:p>
          <a:p>
            <a:pPr lvl="0"/>
            <a:r>
              <a:rPr lang="en-GB" sz="1722" dirty="0">
                <a:solidFill>
                  <a:prstClr val="black"/>
                </a:solidFill>
              </a:rPr>
              <a:t>If you need any technical help during the event please message us using the chat box.</a:t>
            </a:r>
          </a:p>
          <a:p>
            <a:pPr lvl="0"/>
            <a:r>
              <a:rPr lang="en-GB" sz="1722" dirty="0">
                <a:solidFill>
                  <a:prstClr val="black"/>
                </a:solidFill>
              </a:rPr>
              <a:t>If you would like to ask a question please use the chat box. We will try to answer as many questions as possible at the end of the session and any we do not get to we will follow-up afterwards. </a:t>
            </a:r>
          </a:p>
          <a:p>
            <a:pPr lvl="0"/>
            <a:r>
              <a:rPr lang="en-GB" sz="1722" dirty="0">
                <a:solidFill>
                  <a:prstClr val="black"/>
                </a:solidFill>
              </a:rPr>
              <a:t>The session will be not be recorded live but we will be uploading the presentations to the Extra Heroes webpage after this session. </a:t>
            </a:r>
          </a:p>
          <a:p>
            <a:pPr lvl="0"/>
            <a:r>
              <a:rPr lang="en-GB" sz="1722" dirty="0">
                <a:solidFill>
                  <a:prstClr val="black"/>
                </a:solidFill>
              </a:rPr>
              <a:t>Please bear with us if there are technical issues we will resolve them as quickly as possible. You may find that some of the videos we play may buffer, we will share the links after the event for anyone who had any issues watching them. </a:t>
            </a:r>
          </a:p>
          <a:p>
            <a:pPr lvl="0"/>
            <a:r>
              <a:rPr lang="en-GB" sz="1722" dirty="0">
                <a:solidFill>
                  <a:prstClr val="black"/>
                </a:solidFill>
              </a:rPr>
              <a:t>Social media – please tag us in @</a:t>
            </a:r>
            <a:r>
              <a:rPr lang="en-GB" sz="1722" dirty="0" err="1">
                <a:solidFill>
                  <a:prstClr val="black"/>
                </a:solidFill>
              </a:rPr>
              <a:t>hwe_academy</a:t>
            </a:r>
            <a:r>
              <a:rPr lang="en-GB" sz="1722" dirty="0">
                <a:solidFill>
                  <a:prstClr val="black"/>
                </a:solidFill>
              </a:rPr>
              <a:t> and #Future Heroes </a:t>
            </a:r>
          </a:p>
          <a:p>
            <a:pPr lvl="0"/>
            <a:r>
              <a:rPr lang="en-GB" sz="1722" dirty="0">
                <a:solidFill>
                  <a:prstClr val="black"/>
                </a:solidFill>
              </a:rPr>
              <a:t>Most importantly – please join in with the quizzes and activities</a:t>
            </a:r>
          </a:p>
          <a:p>
            <a:pPr lvl="0"/>
            <a:r>
              <a:rPr lang="en-GB" sz="1722" dirty="0">
                <a:solidFill>
                  <a:prstClr val="black"/>
                </a:solidFill>
              </a:rPr>
              <a:t>Your feedback is important to use please feel free to email us – academy.hwe@nhs.net</a:t>
            </a:r>
          </a:p>
          <a:p>
            <a:endParaRPr lang="en-GB" dirty="0"/>
          </a:p>
        </p:txBody>
      </p:sp>
    </p:spTree>
    <p:extLst>
      <p:ext uri="{BB962C8B-B14F-4D97-AF65-F5344CB8AC3E}">
        <p14:creationId xmlns:p14="http://schemas.microsoft.com/office/powerpoint/2010/main" val="131082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F1FBE5-3BC6-47A9-867A-8CE784A51292}"/>
              </a:ext>
            </a:extLst>
          </p:cNvPr>
          <p:cNvSpPr>
            <a:spLocks noGrp="1"/>
          </p:cNvSpPr>
          <p:nvPr>
            <p:ph sz="half" idx="10"/>
          </p:nvPr>
        </p:nvSpPr>
        <p:spPr>
          <a:xfrm>
            <a:off x="745832" y="1318641"/>
            <a:ext cx="5416550" cy="2462212"/>
          </a:xfrm>
        </p:spPr>
        <p:txBody>
          <a:bodyPr>
            <a:normAutofit lnSpcReduction="10000"/>
          </a:bodyPr>
          <a:lstStyle/>
          <a:p>
            <a:r>
              <a:rPr lang="en-GB" sz="1800" dirty="0"/>
              <a:t>ECAT (previously mentioned)</a:t>
            </a:r>
          </a:p>
          <a:p>
            <a:r>
              <a:rPr lang="en-GB" sz="1800" dirty="0"/>
              <a:t>Leadership &amp; Management</a:t>
            </a:r>
          </a:p>
          <a:p>
            <a:r>
              <a:rPr lang="en-GB" sz="1800" dirty="0"/>
              <a:t>Research paramedic</a:t>
            </a:r>
          </a:p>
          <a:p>
            <a:r>
              <a:rPr lang="en-GB" sz="1800" dirty="0"/>
              <a:t>Training &amp; Education</a:t>
            </a:r>
          </a:p>
          <a:p>
            <a:r>
              <a:rPr lang="en-GB" sz="1800" dirty="0"/>
              <a:t>Cycle Responder in certain areas</a:t>
            </a:r>
          </a:p>
          <a:p>
            <a:r>
              <a:rPr lang="en-GB" sz="1800" dirty="0"/>
              <a:t>Specialist/Advanced practice in Urgent or Critical Care</a:t>
            </a:r>
          </a:p>
          <a:p>
            <a:r>
              <a:rPr lang="en-GB" sz="1800" dirty="0"/>
              <a:t>Hazardous Area Response Team</a:t>
            </a:r>
          </a:p>
        </p:txBody>
      </p:sp>
      <p:sp>
        <p:nvSpPr>
          <p:cNvPr id="5" name="Title 1">
            <a:extLst>
              <a:ext uri="{FF2B5EF4-FFF2-40B4-BE49-F238E27FC236}">
                <a16:creationId xmlns:a16="http://schemas.microsoft.com/office/drawing/2014/main" id="{6117618E-4BFF-484A-9B00-F13984C3097D}"/>
              </a:ext>
            </a:extLst>
          </p:cNvPr>
          <p:cNvSpPr>
            <a:spLocks noGrp="1"/>
          </p:cNvSpPr>
          <p:nvPr>
            <p:ph type="title"/>
          </p:nvPr>
        </p:nvSpPr>
        <p:spPr>
          <a:xfrm>
            <a:off x="285750" y="347663"/>
            <a:ext cx="8140700" cy="796925"/>
          </a:xfrm>
        </p:spPr>
        <p:txBody>
          <a:bodyPr/>
          <a:lstStyle/>
          <a:p>
            <a:r>
              <a:rPr lang="en-GB" dirty="0"/>
              <a:t>Paramedic opportunities</a:t>
            </a:r>
          </a:p>
        </p:txBody>
      </p:sp>
      <p:pic>
        <p:nvPicPr>
          <p:cNvPr id="7" name="Picture 6" descr="A group of people standing around a plane&#10;&#10;Description automatically generated">
            <a:extLst>
              <a:ext uri="{FF2B5EF4-FFF2-40B4-BE49-F238E27FC236}">
                <a16:creationId xmlns:a16="http://schemas.microsoft.com/office/drawing/2014/main" id="{55760B17-6DF7-4289-9C1A-33A88FD3A159}"/>
              </a:ext>
            </a:extLst>
          </p:cNvPr>
          <p:cNvPicPr>
            <a:picLocks noChangeAspect="1"/>
          </p:cNvPicPr>
          <p:nvPr/>
        </p:nvPicPr>
        <p:blipFill rotWithShape="1">
          <a:blip r:embed="rId2"/>
          <a:srcRect l="15671" t="10101" r="8257" b="3614"/>
          <a:stretch/>
        </p:blipFill>
        <p:spPr>
          <a:xfrm>
            <a:off x="173920" y="3780853"/>
            <a:ext cx="2901950" cy="2194373"/>
          </a:xfrm>
          <a:prstGeom prst="rect">
            <a:avLst/>
          </a:prstGeom>
        </p:spPr>
      </p:pic>
      <p:pic>
        <p:nvPicPr>
          <p:cNvPr id="9" name="Picture 8" descr="A person riding a wave on a surfboard in the water&#10;&#10;Description automatically generated">
            <a:extLst>
              <a:ext uri="{FF2B5EF4-FFF2-40B4-BE49-F238E27FC236}">
                <a16:creationId xmlns:a16="http://schemas.microsoft.com/office/drawing/2014/main" id="{9C9A02C8-1112-4573-A66C-28AD1A5D5C1F}"/>
              </a:ext>
            </a:extLst>
          </p:cNvPr>
          <p:cNvPicPr>
            <a:picLocks noChangeAspect="1"/>
          </p:cNvPicPr>
          <p:nvPr/>
        </p:nvPicPr>
        <p:blipFill rotWithShape="1">
          <a:blip r:embed="rId3"/>
          <a:srcRect t="7898"/>
          <a:stretch/>
        </p:blipFill>
        <p:spPr>
          <a:xfrm>
            <a:off x="6228292" y="2731266"/>
            <a:ext cx="2348088" cy="3243959"/>
          </a:xfrm>
          <a:prstGeom prst="rect">
            <a:avLst/>
          </a:prstGeom>
        </p:spPr>
      </p:pic>
      <p:pic>
        <p:nvPicPr>
          <p:cNvPr id="11" name="Picture 10" descr="A group of people standing in front of a store&#10;&#10;Description automatically generated">
            <a:extLst>
              <a:ext uri="{FF2B5EF4-FFF2-40B4-BE49-F238E27FC236}">
                <a16:creationId xmlns:a16="http://schemas.microsoft.com/office/drawing/2014/main" id="{A8F14FAF-4B30-4111-8FC0-FF7333FC3A54}"/>
              </a:ext>
            </a:extLst>
          </p:cNvPr>
          <p:cNvPicPr>
            <a:picLocks noChangeAspect="1"/>
          </p:cNvPicPr>
          <p:nvPr/>
        </p:nvPicPr>
        <p:blipFill rotWithShape="1">
          <a:blip r:embed="rId4"/>
          <a:srcRect t="43028"/>
          <a:stretch/>
        </p:blipFill>
        <p:spPr>
          <a:xfrm>
            <a:off x="3207690" y="3780853"/>
            <a:ext cx="2888782" cy="2194372"/>
          </a:xfrm>
          <a:prstGeom prst="rect">
            <a:avLst/>
          </a:prstGeom>
        </p:spPr>
      </p:pic>
    </p:spTree>
    <p:extLst>
      <p:ext uri="{BB962C8B-B14F-4D97-AF65-F5344CB8AC3E}">
        <p14:creationId xmlns:p14="http://schemas.microsoft.com/office/powerpoint/2010/main" val="94256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18CBDEC-5D50-48D7-95E9-DEEE54EC2506}"/>
              </a:ext>
            </a:extLst>
          </p:cNvPr>
          <p:cNvSpPr txBox="1"/>
          <p:nvPr/>
        </p:nvSpPr>
        <p:spPr>
          <a:xfrm>
            <a:off x="677772" y="4309465"/>
            <a:ext cx="3697378" cy="2092881"/>
          </a:xfrm>
          <a:prstGeom prst="rect">
            <a:avLst/>
          </a:prstGeom>
          <a:noFill/>
        </p:spPr>
        <p:txBody>
          <a:bodyPr wrap="square" rtlCol="0">
            <a:spAutoFit/>
          </a:bodyPr>
          <a:lstStyle/>
          <a:p>
            <a:endParaRPr lang="en-GB" sz="1600" dirty="0"/>
          </a:p>
          <a:p>
            <a:r>
              <a:rPr lang="en-GB" sz="1600" u="sng" dirty="0">
                <a:hlinkClick r:id="rId3"/>
              </a:rPr>
              <a:t>https://youtu.be/UzikvhXF5G0</a:t>
            </a:r>
            <a:r>
              <a:rPr lang="en-GB" sz="1600" dirty="0"/>
              <a:t> (1 min 40)</a:t>
            </a:r>
            <a:br>
              <a:rPr lang="en-GB" sz="1600" dirty="0"/>
            </a:br>
            <a:r>
              <a:rPr lang="en-GB" sz="1600" dirty="0"/>
              <a:t/>
            </a:r>
            <a:br>
              <a:rPr lang="en-GB" sz="1600" dirty="0"/>
            </a:br>
            <a:r>
              <a:rPr lang="en-GB" sz="1600" dirty="0">
                <a:hlinkClick r:id="rId4"/>
              </a:rPr>
              <a:t>https://youtu.be/e35bKzhYMIk</a:t>
            </a:r>
            <a:r>
              <a:rPr lang="en-GB" sz="1600" dirty="0"/>
              <a:t> (4 min 20)</a:t>
            </a:r>
            <a:br>
              <a:rPr lang="en-GB" sz="1600" dirty="0"/>
            </a:br>
            <a:r>
              <a:rPr lang="en-GB" sz="1600" dirty="0"/>
              <a:t/>
            </a:r>
            <a:br>
              <a:rPr lang="en-GB" sz="1600" dirty="0"/>
            </a:br>
            <a:r>
              <a:rPr lang="en-GB" sz="1600" dirty="0">
                <a:hlinkClick r:id="rId5"/>
              </a:rPr>
              <a:t>https://youtu.be/hLbXNSaD0Ck</a:t>
            </a:r>
            <a:r>
              <a:rPr lang="en-GB" sz="1600" dirty="0"/>
              <a:t> (1 min 48)</a:t>
            </a:r>
          </a:p>
          <a:p>
            <a:r>
              <a:rPr lang="en-GB" sz="1600" dirty="0"/>
              <a:t> </a:t>
            </a:r>
          </a:p>
          <a:p>
            <a:endParaRPr lang="en-GB" dirty="0"/>
          </a:p>
        </p:txBody>
      </p:sp>
      <p:pic>
        <p:nvPicPr>
          <p:cNvPr id="4" name="Picture 3" descr="A close up of a logo&#10;&#10;Description automatically generated">
            <a:extLst>
              <a:ext uri="{FF2B5EF4-FFF2-40B4-BE49-F238E27FC236}">
                <a16:creationId xmlns:a16="http://schemas.microsoft.com/office/drawing/2014/main" id="{A5129CD1-CDCA-44C7-9FF4-1DEF6E4E435C}"/>
              </a:ext>
            </a:extLst>
          </p:cNvPr>
          <p:cNvPicPr>
            <a:picLocks noChangeAspect="1"/>
          </p:cNvPicPr>
          <p:nvPr/>
        </p:nvPicPr>
        <p:blipFill>
          <a:blip r:embed="rId6"/>
          <a:stretch>
            <a:fillRect/>
          </a:stretch>
        </p:blipFill>
        <p:spPr>
          <a:xfrm>
            <a:off x="230091" y="265568"/>
            <a:ext cx="5351725" cy="1166676"/>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3A66C120-92CE-45F9-AD4E-F4A0B1D6815C}"/>
              </a:ext>
            </a:extLst>
          </p:cNvPr>
          <p:cNvPicPr>
            <a:picLocks noChangeAspect="1"/>
          </p:cNvPicPr>
          <p:nvPr/>
        </p:nvPicPr>
        <p:blipFill rotWithShape="1">
          <a:blip r:embed="rId7"/>
          <a:srcRect t="43849"/>
          <a:stretch/>
        </p:blipFill>
        <p:spPr>
          <a:xfrm>
            <a:off x="4639734" y="2567645"/>
            <a:ext cx="3769671" cy="3163285"/>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A6185728-3AB7-49C3-9D77-33CA9527DD6E}"/>
              </a:ext>
            </a:extLst>
          </p:cNvPr>
          <p:cNvPicPr>
            <a:picLocks noChangeAspect="1"/>
          </p:cNvPicPr>
          <p:nvPr/>
        </p:nvPicPr>
        <p:blipFill rotWithShape="1">
          <a:blip r:embed="rId7"/>
          <a:srcRect b="54386"/>
          <a:stretch/>
        </p:blipFill>
        <p:spPr>
          <a:xfrm>
            <a:off x="230091" y="1521144"/>
            <a:ext cx="4331600" cy="2952750"/>
          </a:xfrm>
          <a:prstGeom prst="rect">
            <a:avLst/>
          </a:prstGeom>
        </p:spPr>
      </p:pic>
      <p:sp>
        <p:nvSpPr>
          <p:cNvPr id="12" name="TextBox 11">
            <a:extLst>
              <a:ext uri="{FF2B5EF4-FFF2-40B4-BE49-F238E27FC236}">
                <a16:creationId xmlns:a16="http://schemas.microsoft.com/office/drawing/2014/main" id="{331804A5-DDD5-4A8D-AF38-A2EFA22078AA}"/>
              </a:ext>
            </a:extLst>
          </p:cNvPr>
          <p:cNvSpPr txBox="1"/>
          <p:nvPr/>
        </p:nvSpPr>
        <p:spPr>
          <a:xfrm>
            <a:off x="4639734" y="1813849"/>
            <a:ext cx="3769671" cy="400110"/>
          </a:xfrm>
          <a:prstGeom prst="rect">
            <a:avLst/>
          </a:prstGeom>
          <a:noFill/>
        </p:spPr>
        <p:txBody>
          <a:bodyPr wrap="square">
            <a:spAutoFit/>
          </a:bodyPr>
          <a:lstStyle/>
          <a:p>
            <a:r>
              <a:rPr lang="en-GB" sz="2000" b="1" dirty="0">
                <a:solidFill>
                  <a:srgbClr val="7CBE34"/>
                </a:solidFill>
              </a:rPr>
              <a:t>www.collegeofparamedics.co.uk</a:t>
            </a:r>
          </a:p>
        </p:txBody>
      </p:sp>
    </p:spTree>
    <p:extLst>
      <p:ext uri="{BB962C8B-B14F-4D97-AF65-F5344CB8AC3E}">
        <p14:creationId xmlns:p14="http://schemas.microsoft.com/office/powerpoint/2010/main" val="8320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86BB37-59DF-44A4-ACDF-6FE7EC70EFBC}"/>
              </a:ext>
            </a:extLst>
          </p:cNvPr>
          <p:cNvSpPr>
            <a:spLocks noGrp="1"/>
          </p:cNvSpPr>
          <p:nvPr>
            <p:ph sz="half" idx="1"/>
          </p:nvPr>
        </p:nvSpPr>
        <p:spPr>
          <a:xfrm>
            <a:off x="286276" y="1200740"/>
            <a:ext cx="4869924" cy="4946060"/>
          </a:xfrm>
        </p:spPr>
        <p:txBody>
          <a:bodyPr>
            <a:noAutofit/>
          </a:bodyPr>
          <a:lstStyle/>
          <a:p>
            <a:r>
              <a:rPr lang="en-GB" sz="1800" dirty="0"/>
              <a:t>Shifts can be very long and demanding with little opportunity to rest between incidents</a:t>
            </a:r>
          </a:p>
          <a:p>
            <a:endParaRPr lang="en-GB" sz="1200" dirty="0"/>
          </a:p>
          <a:p>
            <a:r>
              <a:rPr lang="en-GB" sz="1800" dirty="0"/>
              <a:t>You could be working days but also regularly working nights and weekends</a:t>
            </a:r>
          </a:p>
          <a:p>
            <a:endParaRPr lang="en-GB" sz="1200" dirty="0"/>
          </a:p>
          <a:p>
            <a:r>
              <a:rPr lang="en-GB" sz="1800" dirty="0"/>
              <a:t>Sometimes our staff are late home from work because an incident has taken them beyond their finish time</a:t>
            </a:r>
          </a:p>
          <a:p>
            <a:endParaRPr lang="en-GB" sz="1200" dirty="0"/>
          </a:p>
          <a:p>
            <a:r>
              <a:rPr lang="en-GB" sz="1800" dirty="0"/>
              <a:t>One break – 30 minutes but with an additional 15 minute period where you can be required to attend a more serious call</a:t>
            </a:r>
          </a:p>
          <a:p>
            <a:endParaRPr lang="en-GB" sz="1200" dirty="0"/>
          </a:p>
          <a:p>
            <a:r>
              <a:rPr lang="en-GB" sz="1800" dirty="0"/>
              <a:t>Some of our journey times are long and can be full of hazards </a:t>
            </a:r>
          </a:p>
        </p:txBody>
      </p:sp>
      <p:sp>
        <p:nvSpPr>
          <p:cNvPr id="5" name="Title 1">
            <a:extLst>
              <a:ext uri="{FF2B5EF4-FFF2-40B4-BE49-F238E27FC236}">
                <a16:creationId xmlns:a16="http://schemas.microsoft.com/office/drawing/2014/main" id="{EC928863-0DB9-4709-9FCF-7C9463F8565F}"/>
              </a:ext>
            </a:extLst>
          </p:cNvPr>
          <p:cNvSpPr>
            <a:spLocks noGrp="1"/>
          </p:cNvSpPr>
          <p:nvPr>
            <p:ph type="title"/>
          </p:nvPr>
        </p:nvSpPr>
        <p:spPr>
          <a:xfrm>
            <a:off x="285750" y="347663"/>
            <a:ext cx="8140700" cy="796925"/>
          </a:xfrm>
        </p:spPr>
        <p:txBody>
          <a:bodyPr/>
          <a:lstStyle/>
          <a:p>
            <a:r>
              <a:rPr lang="en-GB" dirty="0"/>
              <a:t>Shift work</a:t>
            </a:r>
          </a:p>
        </p:txBody>
      </p:sp>
      <p:pic>
        <p:nvPicPr>
          <p:cNvPr id="7" name="Picture 6" descr="A picture containing outdoor, track, train, night&#10;&#10;Description automatically generated">
            <a:extLst>
              <a:ext uri="{FF2B5EF4-FFF2-40B4-BE49-F238E27FC236}">
                <a16:creationId xmlns:a16="http://schemas.microsoft.com/office/drawing/2014/main" id="{5BB9036B-A67B-4AEF-A990-DA6DB9D3A53E}"/>
              </a:ext>
            </a:extLst>
          </p:cNvPr>
          <p:cNvPicPr>
            <a:picLocks noChangeAspect="1"/>
          </p:cNvPicPr>
          <p:nvPr/>
        </p:nvPicPr>
        <p:blipFill rotWithShape="1">
          <a:blip r:embed="rId2"/>
          <a:srcRect l="18098" r="17267"/>
          <a:stretch/>
        </p:blipFill>
        <p:spPr>
          <a:xfrm>
            <a:off x="5479523" y="1200739"/>
            <a:ext cx="2984501" cy="4617447"/>
          </a:xfrm>
          <a:prstGeom prst="rect">
            <a:avLst/>
          </a:prstGeom>
        </p:spPr>
      </p:pic>
    </p:spTree>
    <p:extLst>
      <p:ext uri="{BB962C8B-B14F-4D97-AF65-F5344CB8AC3E}">
        <p14:creationId xmlns:p14="http://schemas.microsoft.com/office/powerpoint/2010/main" val="29396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CBB4C7-672E-4CBE-A829-23995B538B53}"/>
              </a:ext>
            </a:extLst>
          </p:cNvPr>
          <p:cNvSpPr>
            <a:spLocks noGrp="1"/>
          </p:cNvSpPr>
          <p:nvPr>
            <p:ph type="title"/>
          </p:nvPr>
        </p:nvSpPr>
        <p:spPr/>
        <p:txBody>
          <a:bodyPr/>
          <a:lstStyle/>
          <a:p>
            <a:r>
              <a:rPr lang="en-GB" dirty="0"/>
              <a:t>Voluntary Community First Responders (CFRs)</a:t>
            </a:r>
          </a:p>
        </p:txBody>
      </p:sp>
      <p:sp>
        <p:nvSpPr>
          <p:cNvPr id="5" name="TextBox 4">
            <a:extLst>
              <a:ext uri="{FF2B5EF4-FFF2-40B4-BE49-F238E27FC236}">
                <a16:creationId xmlns:a16="http://schemas.microsoft.com/office/drawing/2014/main" id="{CC72C1A2-6294-476B-B12F-1E25140E66CD}"/>
              </a:ext>
            </a:extLst>
          </p:cNvPr>
          <p:cNvSpPr txBox="1"/>
          <p:nvPr/>
        </p:nvSpPr>
        <p:spPr>
          <a:xfrm>
            <a:off x="1929704" y="5522750"/>
            <a:ext cx="4943789" cy="369332"/>
          </a:xfrm>
          <a:prstGeom prst="rect">
            <a:avLst/>
          </a:prstGeom>
          <a:noFill/>
        </p:spPr>
        <p:txBody>
          <a:bodyPr wrap="none" rtlCol="0">
            <a:spAutoFit/>
          </a:bodyPr>
          <a:lstStyle/>
          <a:p>
            <a:r>
              <a:rPr lang="en-GB" dirty="0">
                <a:hlinkClick r:id="rId2"/>
              </a:rPr>
              <a:t>https://www.youtube.com/watch?v=kOISaGL9k34</a:t>
            </a:r>
            <a:r>
              <a:rPr lang="en-GB" dirty="0"/>
              <a:t> </a:t>
            </a:r>
          </a:p>
        </p:txBody>
      </p:sp>
      <p:pic>
        <p:nvPicPr>
          <p:cNvPr id="7" name="Picture 6" descr="A picture containing person, green, indoor, shirt&#10;&#10;Description automatically generated">
            <a:extLst>
              <a:ext uri="{FF2B5EF4-FFF2-40B4-BE49-F238E27FC236}">
                <a16:creationId xmlns:a16="http://schemas.microsoft.com/office/drawing/2014/main" id="{8143CD30-2FE9-4CB1-9D77-3539159A216B}"/>
              </a:ext>
            </a:extLst>
          </p:cNvPr>
          <p:cNvPicPr>
            <a:picLocks noChangeAspect="1"/>
          </p:cNvPicPr>
          <p:nvPr/>
        </p:nvPicPr>
        <p:blipFill>
          <a:blip r:embed="rId3"/>
          <a:stretch>
            <a:fillRect/>
          </a:stretch>
        </p:blipFill>
        <p:spPr>
          <a:xfrm>
            <a:off x="1544725" y="1564703"/>
            <a:ext cx="5623761" cy="3747643"/>
          </a:xfrm>
          <a:prstGeom prst="rect">
            <a:avLst/>
          </a:prstGeom>
        </p:spPr>
      </p:pic>
    </p:spTree>
    <p:extLst>
      <p:ext uri="{BB962C8B-B14F-4D97-AF65-F5344CB8AC3E}">
        <p14:creationId xmlns:p14="http://schemas.microsoft.com/office/powerpoint/2010/main" val="9595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5729" y="1261106"/>
            <a:ext cx="5912337" cy="4364247"/>
          </a:xfrm>
        </p:spPr>
        <p:txBody>
          <a:bodyPr>
            <a:normAutofit/>
          </a:bodyPr>
          <a:lstStyle/>
          <a:p>
            <a:r>
              <a:rPr lang="en-US" sz="2000" dirty="0"/>
              <a:t>Patient Transport Service</a:t>
            </a:r>
          </a:p>
          <a:p>
            <a:r>
              <a:rPr lang="en-US" sz="2000" dirty="0"/>
              <a:t>(Various positions)</a:t>
            </a:r>
          </a:p>
          <a:p>
            <a:r>
              <a:rPr lang="en-US" sz="2000" dirty="0"/>
              <a:t>Workforce department (HR)</a:t>
            </a:r>
          </a:p>
          <a:p>
            <a:r>
              <a:rPr lang="en-US" sz="2000" dirty="0"/>
              <a:t>Health &amp; Safety </a:t>
            </a:r>
          </a:p>
          <a:p>
            <a:r>
              <a:rPr lang="en-US" sz="2000" dirty="0"/>
              <a:t>Patient Experience (PALS)</a:t>
            </a:r>
          </a:p>
          <a:p>
            <a:r>
              <a:rPr lang="en-US" sz="2000" dirty="0"/>
              <a:t>Patient Safety department</a:t>
            </a:r>
          </a:p>
          <a:p>
            <a:r>
              <a:rPr lang="en-US" sz="2000" dirty="0"/>
              <a:t>Training &amp; Education</a:t>
            </a:r>
          </a:p>
          <a:p>
            <a:r>
              <a:rPr lang="en-US" sz="2000" dirty="0"/>
              <a:t>(Clinical &amp; Driving)</a:t>
            </a:r>
          </a:p>
          <a:p>
            <a:endParaRPr lang="en-US" dirty="0"/>
          </a:p>
        </p:txBody>
      </p:sp>
      <p:sp>
        <p:nvSpPr>
          <p:cNvPr id="3" name="Title 2"/>
          <p:cNvSpPr>
            <a:spLocks noGrp="1"/>
          </p:cNvSpPr>
          <p:nvPr>
            <p:ph type="title"/>
          </p:nvPr>
        </p:nvSpPr>
        <p:spPr/>
        <p:txBody>
          <a:bodyPr/>
          <a:lstStyle/>
          <a:p>
            <a:r>
              <a:rPr lang="en-US" dirty="0"/>
              <a:t>Other roles in EEAST</a:t>
            </a:r>
          </a:p>
        </p:txBody>
      </p:sp>
      <p:pic>
        <p:nvPicPr>
          <p:cNvPr id="5" name="Picture 4" descr="A picture containing person, indoor, table, holding&#10;&#10;Description automatically generated">
            <a:extLst>
              <a:ext uri="{FF2B5EF4-FFF2-40B4-BE49-F238E27FC236}">
                <a16:creationId xmlns:a16="http://schemas.microsoft.com/office/drawing/2014/main" id="{09D3235C-F492-4F76-AC40-F2047E943D01}"/>
              </a:ext>
            </a:extLst>
          </p:cNvPr>
          <p:cNvPicPr>
            <a:picLocks noChangeAspect="1"/>
          </p:cNvPicPr>
          <p:nvPr/>
        </p:nvPicPr>
        <p:blipFill rotWithShape="1">
          <a:blip r:embed="rId3"/>
          <a:srcRect l="16112" r="25346" b="8218"/>
          <a:stretch/>
        </p:blipFill>
        <p:spPr>
          <a:xfrm>
            <a:off x="6429881" y="1016689"/>
            <a:ext cx="2104690" cy="3299782"/>
          </a:xfrm>
          <a:prstGeom prst="rect">
            <a:avLst/>
          </a:prstGeom>
        </p:spPr>
      </p:pic>
      <p:pic>
        <p:nvPicPr>
          <p:cNvPr id="6" name="Picture 5" descr="A person standing in front of a van&#10;&#10;Description automatically generated">
            <a:extLst>
              <a:ext uri="{FF2B5EF4-FFF2-40B4-BE49-F238E27FC236}">
                <a16:creationId xmlns:a16="http://schemas.microsoft.com/office/drawing/2014/main" id="{CFC5B8A6-8190-4C1B-A953-BD71AE88CB7D}"/>
              </a:ext>
            </a:extLst>
          </p:cNvPr>
          <p:cNvPicPr>
            <a:picLocks noChangeAspect="1"/>
          </p:cNvPicPr>
          <p:nvPr/>
        </p:nvPicPr>
        <p:blipFill rotWithShape="1">
          <a:blip r:embed="rId4"/>
          <a:srcRect l="143" t="20974" r="-143" b="16329"/>
          <a:stretch/>
        </p:blipFill>
        <p:spPr>
          <a:xfrm>
            <a:off x="0" y="4432487"/>
            <a:ext cx="8750300" cy="2743200"/>
          </a:xfrm>
          <a:prstGeom prst="rect">
            <a:avLst/>
          </a:prstGeom>
        </p:spPr>
      </p:pic>
      <p:pic>
        <p:nvPicPr>
          <p:cNvPr id="8" name="Picture 7" descr="A person holding a sign&#10;&#10;Description automatically generated">
            <a:extLst>
              <a:ext uri="{FF2B5EF4-FFF2-40B4-BE49-F238E27FC236}">
                <a16:creationId xmlns:a16="http://schemas.microsoft.com/office/drawing/2014/main" id="{9F7B118E-0F79-41C1-A701-17E3EC39F5AA}"/>
              </a:ext>
            </a:extLst>
          </p:cNvPr>
          <p:cNvPicPr>
            <a:picLocks noChangeAspect="1"/>
          </p:cNvPicPr>
          <p:nvPr/>
        </p:nvPicPr>
        <p:blipFill rotWithShape="1">
          <a:blip r:embed="rId5"/>
          <a:srcRect t="8389" b="10530"/>
          <a:stretch/>
        </p:blipFill>
        <p:spPr>
          <a:xfrm>
            <a:off x="3852508" y="1502377"/>
            <a:ext cx="2275558" cy="2460023"/>
          </a:xfrm>
          <a:prstGeom prst="rect">
            <a:avLst/>
          </a:prstGeom>
        </p:spPr>
      </p:pic>
    </p:spTree>
    <p:extLst>
      <p:ext uri="{BB962C8B-B14F-4D97-AF65-F5344CB8AC3E}">
        <p14:creationId xmlns:p14="http://schemas.microsoft.com/office/powerpoint/2010/main" val="72534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70034" y="1256401"/>
            <a:ext cx="7402365" cy="4364247"/>
          </a:xfrm>
        </p:spPr>
        <p:txBody>
          <a:bodyPr>
            <a:normAutofit/>
          </a:bodyPr>
          <a:lstStyle/>
          <a:p>
            <a:r>
              <a:rPr lang="en-US" dirty="0"/>
              <a:t>Finance Department and Procurement </a:t>
            </a:r>
          </a:p>
          <a:p>
            <a:r>
              <a:rPr lang="en-US" dirty="0"/>
              <a:t>Information Technology &amp; Governance</a:t>
            </a:r>
          </a:p>
          <a:p>
            <a:r>
              <a:rPr lang="en-US" dirty="0"/>
              <a:t>Fleet mechanics, Make Ready services</a:t>
            </a:r>
          </a:p>
          <a:p>
            <a:r>
              <a:rPr lang="en-US" dirty="0"/>
              <a:t>Estates, Medical Devices, Administration staff</a:t>
            </a:r>
          </a:p>
        </p:txBody>
      </p:sp>
      <p:sp>
        <p:nvSpPr>
          <p:cNvPr id="3" name="Title 2"/>
          <p:cNvSpPr>
            <a:spLocks noGrp="1"/>
          </p:cNvSpPr>
          <p:nvPr>
            <p:ph type="title"/>
          </p:nvPr>
        </p:nvSpPr>
        <p:spPr/>
        <p:txBody>
          <a:bodyPr/>
          <a:lstStyle/>
          <a:p>
            <a:r>
              <a:rPr lang="en-US" dirty="0"/>
              <a:t>Other roles in EEAST</a:t>
            </a:r>
          </a:p>
        </p:txBody>
      </p:sp>
      <p:pic>
        <p:nvPicPr>
          <p:cNvPr id="5" name="Picture 4" descr="A group of people around each other&#10;&#10;Description automatically generated">
            <a:extLst>
              <a:ext uri="{FF2B5EF4-FFF2-40B4-BE49-F238E27FC236}">
                <a16:creationId xmlns:a16="http://schemas.microsoft.com/office/drawing/2014/main" id="{44F434CC-09F0-48DF-B29D-86A5811A46AE}"/>
              </a:ext>
            </a:extLst>
          </p:cNvPr>
          <p:cNvPicPr>
            <a:picLocks noChangeAspect="1"/>
          </p:cNvPicPr>
          <p:nvPr/>
        </p:nvPicPr>
        <p:blipFill>
          <a:blip r:embed="rId3"/>
          <a:stretch>
            <a:fillRect/>
          </a:stretch>
        </p:blipFill>
        <p:spPr>
          <a:xfrm>
            <a:off x="525820" y="3121660"/>
            <a:ext cx="5651500" cy="2825750"/>
          </a:xfrm>
          <a:prstGeom prst="rect">
            <a:avLst/>
          </a:prstGeom>
        </p:spPr>
      </p:pic>
      <p:pic>
        <p:nvPicPr>
          <p:cNvPr id="7" name="Picture 6" descr="A picture containing indoor, person, person, kitchen&#10;&#10;Description automatically generated">
            <a:extLst>
              <a:ext uri="{FF2B5EF4-FFF2-40B4-BE49-F238E27FC236}">
                <a16:creationId xmlns:a16="http://schemas.microsoft.com/office/drawing/2014/main" id="{4A257BEE-35C4-40E0-BB88-A9A7186E0802}"/>
              </a:ext>
            </a:extLst>
          </p:cNvPr>
          <p:cNvPicPr>
            <a:picLocks noChangeAspect="1"/>
          </p:cNvPicPr>
          <p:nvPr/>
        </p:nvPicPr>
        <p:blipFill rotWithShape="1">
          <a:blip r:embed="rId4"/>
          <a:srcRect l="-20364" t="1843" r="47073" b="-1843"/>
          <a:stretch/>
        </p:blipFill>
        <p:spPr>
          <a:xfrm>
            <a:off x="5299843" y="3121660"/>
            <a:ext cx="2981535" cy="2880174"/>
          </a:xfrm>
          <a:prstGeom prst="rect">
            <a:avLst/>
          </a:prstGeom>
        </p:spPr>
      </p:pic>
    </p:spTree>
    <p:extLst>
      <p:ext uri="{BB962C8B-B14F-4D97-AF65-F5344CB8AC3E}">
        <p14:creationId xmlns:p14="http://schemas.microsoft.com/office/powerpoint/2010/main" val="40341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638" y="2395264"/>
            <a:ext cx="8750300" cy="984198"/>
          </a:xfrm>
        </p:spPr>
        <p:txBody>
          <a:bodyPr/>
          <a:lstStyle/>
          <a:p>
            <a:pPr algn="ctr"/>
            <a:r>
              <a:rPr lang="en-US" sz="6000" dirty="0">
                <a:solidFill>
                  <a:srgbClr val="FFFFFF"/>
                </a:solidFill>
              </a:rPr>
              <a:t>Any questions?</a:t>
            </a:r>
          </a:p>
        </p:txBody>
      </p:sp>
      <p:sp>
        <p:nvSpPr>
          <p:cNvPr id="5" name="Title 2">
            <a:extLst>
              <a:ext uri="{FF2B5EF4-FFF2-40B4-BE49-F238E27FC236}">
                <a16:creationId xmlns:a16="http://schemas.microsoft.com/office/drawing/2014/main" id="{FCF18C10-FB37-4DF1-B59D-20A8290AD904}"/>
              </a:ext>
            </a:extLst>
          </p:cNvPr>
          <p:cNvSpPr txBox="1">
            <a:spLocks/>
          </p:cNvSpPr>
          <p:nvPr/>
        </p:nvSpPr>
        <p:spPr>
          <a:xfrm>
            <a:off x="304819" y="539649"/>
            <a:ext cx="8140661" cy="7968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9D3D"/>
                </a:solidFill>
                <a:latin typeface="Roboto slab"/>
                <a:ea typeface="+mj-ea"/>
                <a:cs typeface="Roboto slab"/>
              </a:defRPr>
            </a:lvl1pPr>
          </a:lstStyle>
          <a:p>
            <a:r>
              <a:rPr lang="en-US" dirty="0"/>
              <a:t>Any questions?</a:t>
            </a:r>
          </a:p>
        </p:txBody>
      </p:sp>
      <p:pic>
        <p:nvPicPr>
          <p:cNvPr id="4" name="Picture 3" descr="A picture containing person, outdoor, road, green&#10;&#10;Description automatically generated">
            <a:extLst>
              <a:ext uri="{FF2B5EF4-FFF2-40B4-BE49-F238E27FC236}">
                <a16:creationId xmlns:a16="http://schemas.microsoft.com/office/drawing/2014/main" id="{B5E209E4-FAC5-43E5-97BC-6A82BDE82547}"/>
              </a:ext>
            </a:extLst>
          </p:cNvPr>
          <p:cNvPicPr>
            <a:picLocks noChangeAspect="1"/>
          </p:cNvPicPr>
          <p:nvPr/>
        </p:nvPicPr>
        <p:blipFill>
          <a:blip r:embed="rId2"/>
          <a:stretch>
            <a:fillRect/>
          </a:stretch>
        </p:blipFill>
        <p:spPr>
          <a:xfrm>
            <a:off x="0" y="1790303"/>
            <a:ext cx="8750300" cy="4922044"/>
          </a:xfrm>
          <a:prstGeom prst="rect">
            <a:avLst/>
          </a:prstGeom>
        </p:spPr>
      </p:pic>
    </p:spTree>
    <p:extLst>
      <p:ext uri="{BB962C8B-B14F-4D97-AF65-F5344CB8AC3E}">
        <p14:creationId xmlns:p14="http://schemas.microsoft.com/office/powerpoint/2010/main" val="175048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501" y="311375"/>
            <a:ext cx="6173823" cy="984198"/>
          </a:xfrm>
        </p:spPr>
        <p:txBody>
          <a:bodyPr/>
          <a:lstStyle/>
          <a:p>
            <a:r>
              <a:rPr lang="en-US" sz="3200" dirty="0"/>
              <a:t>Ambulance Service Careers</a:t>
            </a:r>
          </a:p>
        </p:txBody>
      </p:sp>
      <p:pic>
        <p:nvPicPr>
          <p:cNvPr id="4" name="Picture 3" descr="A picture containing text&#10;&#10;Description automatically generated">
            <a:extLst>
              <a:ext uri="{FF2B5EF4-FFF2-40B4-BE49-F238E27FC236}">
                <a16:creationId xmlns:a16="http://schemas.microsoft.com/office/drawing/2014/main" id="{2ACCF814-A0B4-4D1E-B67A-83BB76E933EF}"/>
              </a:ext>
            </a:extLst>
          </p:cNvPr>
          <p:cNvPicPr>
            <a:picLocks noChangeAspect="1"/>
          </p:cNvPicPr>
          <p:nvPr/>
        </p:nvPicPr>
        <p:blipFill>
          <a:blip r:embed="rId3"/>
          <a:stretch>
            <a:fillRect/>
          </a:stretch>
        </p:blipFill>
        <p:spPr>
          <a:xfrm>
            <a:off x="0" y="1753790"/>
            <a:ext cx="8750300" cy="4922044"/>
          </a:xfrm>
          <a:prstGeom prst="rect">
            <a:avLst/>
          </a:prstGeom>
        </p:spPr>
      </p:pic>
    </p:spTree>
    <p:extLst>
      <p:ext uri="{BB962C8B-B14F-4D97-AF65-F5344CB8AC3E}">
        <p14:creationId xmlns:p14="http://schemas.microsoft.com/office/powerpoint/2010/main" val="111929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E5CDD7-FF88-4BFD-98C2-3AA3CAD5EDF9}"/>
              </a:ext>
            </a:extLst>
          </p:cNvPr>
          <p:cNvSpPr txBox="1">
            <a:spLocks/>
          </p:cNvSpPr>
          <p:nvPr/>
        </p:nvSpPr>
        <p:spPr>
          <a:xfrm>
            <a:off x="296687" y="348271"/>
            <a:ext cx="8016099" cy="79681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009D3D"/>
                </a:solidFill>
                <a:latin typeface="Roboto slab"/>
                <a:ea typeface="+mj-ea"/>
                <a:cs typeface="Roboto slab"/>
              </a:defRPr>
            </a:lvl1pPr>
          </a:lstStyle>
          <a:p>
            <a:r>
              <a:rPr lang="en-US" dirty="0"/>
              <a:t>Introduction</a:t>
            </a:r>
          </a:p>
        </p:txBody>
      </p:sp>
      <p:pic>
        <p:nvPicPr>
          <p:cNvPr id="13" name="Picture 12" descr="A group of people wearing costumes&#10;&#10;Description automatically generated">
            <a:extLst>
              <a:ext uri="{FF2B5EF4-FFF2-40B4-BE49-F238E27FC236}">
                <a16:creationId xmlns:a16="http://schemas.microsoft.com/office/drawing/2014/main" id="{00EF0EC2-9903-45DE-B68D-E12468684A05}"/>
              </a:ext>
            </a:extLst>
          </p:cNvPr>
          <p:cNvPicPr>
            <a:picLocks noChangeAspect="1"/>
          </p:cNvPicPr>
          <p:nvPr/>
        </p:nvPicPr>
        <p:blipFill>
          <a:blip r:embed="rId3"/>
          <a:stretch>
            <a:fillRect/>
          </a:stretch>
        </p:blipFill>
        <p:spPr>
          <a:xfrm>
            <a:off x="180920" y="2640489"/>
            <a:ext cx="4150444" cy="3112833"/>
          </a:xfrm>
          <a:prstGeom prst="rect">
            <a:avLst/>
          </a:prstGeom>
        </p:spPr>
      </p:pic>
      <p:graphicFrame>
        <p:nvGraphicFramePr>
          <p:cNvPr id="14" name="Diagram 13">
            <a:extLst>
              <a:ext uri="{FF2B5EF4-FFF2-40B4-BE49-F238E27FC236}">
                <a16:creationId xmlns:a16="http://schemas.microsoft.com/office/drawing/2014/main" id="{01ECB943-DFA4-4D8E-848C-6C39ECE0888B}"/>
              </a:ext>
            </a:extLst>
          </p:cNvPr>
          <p:cNvGraphicFramePr/>
          <p:nvPr>
            <p:extLst>
              <p:ext uri="{D42A27DB-BD31-4B8C-83A1-F6EECF244321}">
                <p14:modId xmlns:p14="http://schemas.microsoft.com/office/powerpoint/2010/main" val="2373588241"/>
              </p:ext>
            </p:extLst>
          </p:nvPr>
        </p:nvGraphicFramePr>
        <p:xfrm>
          <a:off x="4429844" y="1473200"/>
          <a:ext cx="4298290" cy="4152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38101220-9C03-4B38-BDC3-B960A0AB813D}"/>
              </a:ext>
            </a:extLst>
          </p:cNvPr>
          <p:cNvSpPr txBox="1"/>
          <p:nvPr/>
        </p:nvSpPr>
        <p:spPr>
          <a:xfrm>
            <a:off x="311075" y="1139604"/>
            <a:ext cx="2853544" cy="523220"/>
          </a:xfrm>
          <a:prstGeom prst="rect">
            <a:avLst/>
          </a:prstGeom>
          <a:noFill/>
        </p:spPr>
        <p:txBody>
          <a:bodyPr wrap="square" rtlCol="0">
            <a:spAutoFit/>
          </a:bodyPr>
          <a:lstStyle/>
          <a:p>
            <a:r>
              <a:rPr lang="en-GB" sz="2800" dirty="0"/>
              <a:t>Who’s who today</a:t>
            </a:r>
          </a:p>
        </p:txBody>
      </p:sp>
      <p:sp>
        <p:nvSpPr>
          <p:cNvPr id="16" name="TextBox 15">
            <a:extLst>
              <a:ext uri="{FF2B5EF4-FFF2-40B4-BE49-F238E27FC236}">
                <a16:creationId xmlns:a16="http://schemas.microsoft.com/office/drawing/2014/main" id="{1D290EE6-72F3-4E5D-859A-03A7BABD70CB}"/>
              </a:ext>
            </a:extLst>
          </p:cNvPr>
          <p:cNvSpPr txBox="1"/>
          <p:nvPr/>
        </p:nvSpPr>
        <p:spPr>
          <a:xfrm>
            <a:off x="296687" y="1603855"/>
            <a:ext cx="3534878" cy="523220"/>
          </a:xfrm>
          <a:prstGeom prst="rect">
            <a:avLst/>
          </a:prstGeom>
          <a:noFill/>
        </p:spPr>
        <p:txBody>
          <a:bodyPr wrap="none" rtlCol="0">
            <a:spAutoFit/>
          </a:bodyPr>
          <a:lstStyle/>
          <a:p>
            <a:r>
              <a:rPr lang="en-GB" sz="2800" dirty="0"/>
              <a:t>Facility and safety brief</a:t>
            </a:r>
          </a:p>
        </p:txBody>
      </p:sp>
      <p:sp>
        <p:nvSpPr>
          <p:cNvPr id="17" name="TextBox 16">
            <a:extLst>
              <a:ext uri="{FF2B5EF4-FFF2-40B4-BE49-F238E27FC236}">
                <a16:creationId xmlns:a16="http://schemas.microsoft.com/office/drawing/2014/main" id="{F7FA248E-89E2-48CE-A49E-61760D6FFDC3}"/>
              </a:ext>
            </a:extLst>
          </p:cNvPr>
          <p:cNvSpPr txBox="1"/>
          <p:nvPr/>
        </p:nvSpPr>
        <p:spPr>
          <a:xfrm>
            <a:off x="311075" y="2062620"/>
            <a:ext cx="3818546" cy="523220"/>
          </a:xfrm>
          <a:prstGeom prst="rect">
            <a:avLst/>
          </a:prstGeom>
          <a:noFill/>
        </p:spPr>
        <p:txBody>
          <a:bodyPr wrap="none" rtlCol="0">
            <a:spAutoFit/>
          </a:bodyPr>
          <a:lstStyle/>
          <a:p>
            <a:r>
              <a:rPr lang="en-GB" sz="2800" dirty="0"/>
              <a:t>Virtual delivery etiquette</a:t>
            </a:r>
          </a:p>
        </p:txBody>
      </p:sp>
    </p:spTree>
    <p:extLst>
      <p:ext uri="{BB962C8B-B14F-4D97-AF65-F5344CB8AC3E}">
        <p14:creationId xmlns:p14="http://schemas.microsoft.com/office/powerpoint/2010/main" val="19677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room&#10;&#10;Description automatically generated">
            <a:extLst>
              <a:ext uri="{FF2B5EF4-FFF2-40B4-BE49-F238E27FC236}">
                <a16:creationId xmlns:a16="http://schemas.microsoft.com/office/drawing/2014/main" id="{AFE224EC-B7F3-4BC4-A927-EE180844CA42}"/>
              </a:ext>
            </a:extLst>
          </p:cNvPr>
          <p:cNvPicPr>
            <a:picLocks noChangeAspect="1"/>
          </p:cNvPicPr>
          <p:nvPr/>
        </p:nvPicPr>
        <p:blipFill rotWithShape="1">
          <a:blip r:embed="rId3"/>
          <a:srcRect l="21588" r="20694"/>
          <a:stretch/>
        </p:blipFill>
        <p:spPr>
          <a:xfrm>
            <a:off x="5720246" y="2553015"/>
            <a:ext cx="2505329" cy="2461631"/>
          </a:xfrm>
          <a:prstGeom prst="rect">
            <a:avLst/>
          </a:prstGeom>
        </p:spPr>
      </p:pic>
      <p:sp>
        <p:nvSpPr>
          <p:cNvPr id="2" name="Title 1"/>
          <p:cNvSpPr>
            <a:spLocks noGrp="1"/>
          </p:cNvSpPr>
          <p:nvPr>
            <p:ph type="title"/>
          </p:nvPr>
        </p:nvSpPr>
        <p:spPr>
          <a:xfrm>
            <a:off x="296687" y="543774"/>
            <a:ext cx="5304013" cy="796819"/>
          </a:xfrm>
        </p:spPr>
        <p:txBody>
          <a:bodyPr/>
          <a:lstStyle/>
          <a:p>
            <a:r>
              <a:rPr lang="en-US" dirty="0"/>
              <a:t>Why the                ?</a:t>
            </a:r>
          </a:p>
        </p:txBody>
      </p:sp>
      <p:sp>
        <p:nvSpPr>
          <p:cNvPr id="3" name="Content Placeholder 2"/>
          <p:cNvSpPr>
            <a:spLocks noGrp="1"/>
          </p:cNvSpPr>
          <p:nvPr>
            <p:ph idx="1"/>
          </p:nvPr>
        </p:nvSpPr>
        <p:spPr>
          <a:xfrm>
            <a:off x="524725" y="1954853"/>
            <a:ext cx="8016099" cy="3491790"/>
          </a:xfrm>
        </p:spPr>
        <p:txBody>
          <a:bodyPr/>
          <a:lstStyle/>
          <a:p>
            <a:r>
              <a:rPr lang="en-US" sz="2000" dirty="0"/>
              <a:t>Britain’s single biggest employer (1.4 million)</a:t>
            </a:r>
          </a:p>
          <a:p>
            <a:r>
              <a:rPr lang="en-US" sz="2000" dirty="0"/>
              <a:t>350 careers. One NHS. Your future</a:t>
            </a:r>
          </a:p>
          <a:p>
            <a:r>
              <a:rPr lang="en-US" sz="2000" dirty="0"/>
              <a:t>Clinical and non-clinical careers</a:t>
            </a:r>
          </a:p>
          <a:p>
            <a:r>
              <a:rPr lang="en-US" sz="2000" dirty="0"/>
              <a:t>Long term job stability</a:t>
            </a:r>
          </a:p>
          <a:p>
            <a:r>
              <a:rPr lang="en-US" sz="2000" dirty="0"/>
              <a:t>Holiday entitlement</a:t>
            </a:r>
          </a:p>
          <a:p>
            <a:r>
              <a:rPr lang="en-US" sz="2000" dirty="0"/>
              <a:t>National NHS pension scheme</a:t>
            </a:r>
          </a:p>
          <a:p>
            <a:r>
              <a:rPr lang="en-US" sz="2000" dirty="0"/>
              <a:t>Career progression</a:t>
            </a:r>
          </a:p>
          <a:p>
            <a:r>
              <a:rPr lang="en-US" sz="2000" dirty="0"/>
              <a:t>Access to health service discounts</a:t>
            </a:r>
          </a:p>
          <a:p>
            <a:r>
              <a:rPr lang="en-US" sz="2000" dirty="0"/>
              <a:t>6 Cs – to our staff and our patients</a:t>
            </a:r>
          </a:p>
          <a:p>
            <a:endParaRPr lang="en-US" dirty="0"/>
          </a:p>
        </p:txBody>
      </p:sp>
      <p:sp>
        <p:nvSpPr>
          <p:cNvPr id="4" name="TextBox 3"/>
          <p:cNvSpPr txBox="1"/>
          <p:nvPr/>
        </p:nvSpPr>
        <p:spPr>
          <a:xfrm>
            <a:off x="8254558" y="6287589"/>
            <a:ext cx="184666" cy="369332"/>
          </a:xfrm>
          <a:prstGeom prst="rect">
            <a:avLst/>
          </a:prstGeom>
          <a:noFill/>
        </p:spPr>
        <p:txBody>
          <a:bodyPr wrap="none" rtlCol="0">
            <a:spAutoFit/>
          </a:bodyPr>
          <a:lstStyle/>
          <a:p>
            <a:endParaRPr lang="en-US" dirty="0"/>
          </a:p>
        </p:txBody>
      </p:sp>
      <p:pic>
        <p:nvPicPr>
          <p:cNvPr id="6" name="Picture 5" descr="Logo, company name&#10;&#10;Description automatically generated">
            <a:extLst>
              <a:ext uri="{FF2B5EF4-FFF2-40B4-BE49-F238E27FC236}">
                <a16:creationId xmlns:a16="http://schemas.microsoft.com/office/drawing/2014/main" id="{E3A8B691-5154-40BF-88A9-974C2424A1A5}"/>
              </a:ext>
            </a:extLst>
          </p:cNvPr>
          <p:cNvPicPr>
            <a:picLocks noChangeAspect="1"/>
          </p:cNvPicPr>
          <p:nvPr/>
        </p:nvPicPr>
        <p:blipFill rotWithShape="1">
          <a:blip r:embed="rId4"/>
          <a:srcRect t="9023" b="7691"/>
          <a:stretch/>
        </p:blipFill>
        <p:spPr>
          <a:xfrm>
            <a:off x="2174034" y="196882"/>
            <a:ext cx="2028077" cy="1689100"/>
          </a:xfrm>
          <a:prstGeom prst="rect">
            <a:avLst/>
          </a:prstGeom>
        </p:spPr>
      </p:pic>
      <p:sp>
        <p:nvSpPr>
          <p:cNvPr id="5" name="TextBox 4">
            <a:extLst>
              <a:ext uri="{FF2B5EF4-FFF2-40B4-BE49-F238E27FC236}">
                <a16:creationId xmlns:a16="http://schemas.microsoft.com/office/drawing/2014/main" id="{DBD97B0C-BC9C-4BA8-9384-5A9230A73913}"/>
              </a:ext>
            </a:extLst>
          </p:cNvPr>
          <p:cNvSpPr txBox="1"/>
          <p:nvPr/>
        </p:nvSpPr>
        <p:spPr>
          <a:xfrm>
            <a:off x="675861" y="5515514"/>
            <a:ext cx="5751703" cy="369332"/>
          </a:xfrm>
          <a:prstGeom prst="rect">
            <a:avLst/>
          </a:prstGeom>
          <a:noFill/>
        </p:spPr>
        <p:txBody>
          <a:bodyPr wrap="none" rtlCol="0">
            <a:spAutoFit/>
          </a:bodyPr>
          <a:lstStyle/>
          <a:p>
            <a:r>
              <a:rPr lang="en-GB" dirty="0">
                <a:hlinkClick r:id="rId5"/>
              </a:rPr>
              <a:t>https://www.youtube.com/watch?v=wZXm9H-lHH8</a:t>
            </a:r>
            <a:r>
              <a:rPr lang="en-GB" dirty="0"/>
              <a:t> (2 min)</a:t>
            </a:r>
          </a:p>
        </p:txBody>
      </p:sp>
    </p:spTree>
    <p:extLst>
      <p:ext uri="{BB962C8B-B14F-4D97-AF65-F5344CB8AC3E}">
        <p14:creationId xmlns:p14="http://schemas.microsoft.com/office/powerpoint/2010/main" val="2285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55215" y="320879"/>
            <a:ext cx="6149517" cy="7303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3600" dirty="0">
                <a:solidFill>
                  <a:srgbClr val="009D3D"/>
                </a:solidFill>
                <a:latin typeface="Roboto slab"/>
                <a:cs typeface="Roboto slab"/>
              </a:rPr>
              <a:t>We are a </a:t>
            </a:r>
            <a:r>
              <a:rPr lang="en-GB" altLang="en-US" sz="3600" b="1" dirty="0">
                <a:solidFill>
                  <a:srgbClr val="000000"/>
                </a:solidFill>
                <a:latin typeface="Roboto slab"/>
                <a:cs typeface="Roboto slab"/>
              </a:rPr>
              <a:t>BIG</a:t>
            </a:r>
            <a:r>
              <a:rPr lang="en-GB" altLang="en-US" sz="3600" dirty="0">
                <a:solidFill>
                  <a:srgbClr val="009D3D"/>
                </a:solidFill>
                <a:latin typeface="Roboto slab"/>
                <a:cs typeface="Roboto slab"/>
              </a:rPr>
              <a:t> organisation</a:t>
            </a:r>
            <a:endParaRPr lang="en-US" sz="3600" dirty="0">
              <a:solidFill>
                <a:srgbClr val="009D3D"/>
              </a:solidFill>
              <a:latin typeface="Roboto slab"/>
              <a:cs typeface="Roboto slab"/>
            </a:endParaRPr>
          </a:p>
        </p:txBody>
      </p:sp>
      <p:sp>
        <p:nvSpPr>
          <p:cNvPr id="6" name="Rounded Rectangle 5"/>
          <p:cNvSpPr/>
          <p:nvPr/>
        </p:nvSpPr>
        <p:spPr>
          <a:xfrm>
            <a:off x="345751" y="1126763"/>
            <a:ext cx="3149525" cy="719227"/>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7" name="TextBox 6"/>
          <p:cNvSpPr txBox="1"/>
          <p:nvPr/>
        </p:nvSpPr>
        <p:spPr>
          <a:xfrm>
            <a:off x="401699" y="1266930"/>
            <a:ext cx="2911252" cy="461665"/>
          </a:xfrm>
          <a:prstGeom prst="rect">
            <a:avLst/>
          </a:prstGeom>
          <a:noFill/>
        </p:spPr>
        <p:txBody>
          <a:bodyPr wrap="square" rtlCol="0">
            <a:spAutoFit/>
          </a:bodyPr>
          <a:lstStyle/>
          <a:p>
            <a:pPr>
              <a:defRPr/>
            </a:pPr>
            <a:r>
              <a:rPr lang="en-GB" altLang="en-US" sz="1200" dirty="0">
                <a:latin typeface="Roboto slab"/>
                <a:cs typeface="Roboto slab"/>
              </a:rPr>
              <a:t>More than </a:t>
            </a:r>
            <a:r>
              <a:rPr lang="en-GB" altLang="en-US" sz="1200" b="1" dirty="0">
                <a:latin typeface="Roboto slab"/>
                <a:cs typeface="Roboto slab"/>
              </a:rPr>
              <a:t>5,000 staff </a:t>
            </a:r>
            <a:r>
              <a:rPr lang="en-GB" altLang="en-US" sz="1200" dirty="0">
                <a:latin typeface="Roboto slab"/>
                <a:cs typeface="Roboto slab"/>
              </a:rPr>
              <a:t>and volunteers cover </a:t>
            </a:r>
            <a:r>
              <a:rPr lang="en-GB" altLang="en-US" sz="1200" b="1" dirty="0">
                <a:latin typeface="Roboto slab"/>
                <a:cs typeface="Roboto slab"/>
              </a:rPr>
              <a:t>7,500 square miles </a:t>
            </a:r>
          </a:p>
        </p:txBody>
      </p:sp>
      <p:sp>
        <p:nvSpPr>
          <p:cNvPr id="8" name="Rounded Rectangle 7"/>
          <p:cNvSpPr/>
          <p:nvPr/>
        </p:nvSpPr>
        <p:spPr>
          <a:xfrm>
            <a:off x="314131" y="1964343"/>
            <a:ext cx="3181145" cy="690052"/>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9" name="TextBox 8"/>
          <p:cNvSpPr txBox="1"/>
          <p:nvPr/>
        </p:nvSpPr>
        <p:spPr>
          <a:xfrm>
            <a:off x="401699" y="2047371"/>
            <a:ext cx="2929484" cy="461665"/>
          </a:xfrm>
          <a:prstGeom prst="rect">
            <a:avLst/>
          </a:prstGeom>
          <a:noFill/>
        </p:spPr>
        <p:txBody>
          <a:bodyPr wrap="square" rtlCol="0">
            <a:spAutoFit/>
          </a:bodyPr>
          <a:lstStyle/>
          <a:p>
            <a:pPr>
              <a:defRPr/>
            </a:pPr>
            <a:r>
              <a:rPr lang="en-GB" altLang="en-US" sz="1200" dirty="0">
                <a:latin typeface="Roboto slab"/>
                <a:cs typeface="Roboto slab"/>
              </a:rPr>
              <a:t>There are potentially </a:t>
            </a:r>
            <a:r>
              <a:rPr lang="en-GB" altLang="en-US" sz="1200" b="1" dirty="0">
                <a:latin typeface="Roboto slab"/>
                <a:cs typeface="Roboto slab"/>
              </a:rPr>
              <a:t>more than six million </a:t>
            </a:r>
            <a:r>
              <a:rPr lang="en-GB" altLang="en-US" sz="1200" dirty="0">
                <a:latin typeface="Roboto slab"/>
                <a:cs typeface="Roboto slab"/>
              </a:rPr>
              <a:t>patients….</a:t>
            </a:r>
          </a:p>
        </p:txBody>
      </p:sp>
      <p:sp>
        <p:nvSpPr>
          <p:cNvPr id="16" name="Rounded Rectangle 15"/>
          <p:cNvSpPr/>
          <p:nvPr/>
        </p:nvSpPr>
        <p:spPr>
          <a:xfrm>
            <a:off x="301785" y="2773689"/>
            <a:ext cx="3193491" cy="690052"/>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009D3D"/>
              </a:solidFill>
            </a:endParaRPr>
          </a:p>
        </p:txBody>
      </p:sp>
      <p:sp>
        <p:nvSpPr>
          <p:cNvPr id="17" name="TextBox 16"/>
          <p:cNvSpPr txBox="1"/>
          <p:nvPr/>
        </p:nvSpPr>
        <p:spPr>
          <a:xfrm>
            <a:off x="435716" y="2887882"/>
            <a:ext cx="3001634" cy="461665"/>
          </a:xfrm>
          <a:prstGeom prst="rect">
            <a:avLst/>
          </a:prstGeom>
          <a:noFill/>
        </p:spPr>
        <p:txBody>
          <a:bodyPr wrap="square" rtlCol="0">
            <a:spAutoFit/>
          </a:bodyPr>
          <a:lstStyle/>
          <a:p>
            <a:pPr>
              <a:defRPr/>
            </a:pPr>
            <a:r>
              <a:rPr lang="en-GB" altLang="en-US" sz="1200" dirty="0">
                <a:latin typeface="Roboto slab"/>
                <a:cs typeface="Roboto slab"/>
              </a:rPr>
              <a:t>We handle more than </a:t>
            </a:r>
            <a:r>
              <a:rPr lang="en-GB" altLang="en-US" sz="1200" b="1" dirty="0">
                <a:latin typeface="Roboto slab"/>
                <a:cs typeface="Roboto slab"/>
              </a:rPr>
              <a:t>one million 999 calls every year, over 2,500 calls a day</a:t>
            </a:r>
          </a:p>
        </p:txBody>
      </p:sp>
      <p:sp>
        <p:nvSpPr>
          <p:cNvPr id="18" name="Rounded Rectangle 17"/>
          <p:cNvSpPr/>
          <p:nvPr/>
        </p:nvSpPr>
        <p:spPr>
          <a:xfrm>
            <a:off x="314131" y="3567502"/>
            <a:ext cx="3181145" cy="47737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19" name="TextBox 18"/>
          <p:cNvSpPr txBox="1"/>
          <p:nvPr/>
        </p:nvSpPr>
        <p:spPr>
          <a:xfrm>
            <a:off x="451521" y="3667688"/>
            <a:ext cx="2969596" cy="276999"/>
          </a:xfrm>
          <a:prstGeom prst="rect">
            <a:avLst/>
          </a:prstGeom>
          <a:noFill/>
        </p:spPr>
        <p:txBody>
          <a:bodyPr wrap="square" rtlCol="0">
            <a:spAutoFit/>
          </a:bodyPr>
          <a:lstStyle/>
          <a:p>
            <a:pPr>
              <a:defRPr/>
            </a:pPr>
            <a:r>
              <a:rPr lang="en-GB" altLang="en-US" sz="1200" dirty="0">
                <a:latin typeface="Roboto slab"/>
                <a:cs typeface="Roboto slab"/>
              </a:rPr>
              <a:t>We drive a </a:t>
            </a:r>
            <a:r>
              <a:rPr lang="en-GB" altLang="en-US" sz="1200" b="1" dirty="0">
                <a:latin typeface="Roboto slab"/>
                <a:cs typeface="Roboto slab"/>
              </a:rPr>
              <a:t>fleet of 1,000+ vehicles</a:t>
            </a:r>
          </a:p>
        </p:txBody>
      </p:sp>
      <p:sp>
        <p:nvSpPr>
          <p:cNvPr id="20" name="Rounded Rectangle 19"/>
          <p:cNvSpPr/>
          <p:nvPr/>
        </p:nvSpPr>
        <p:spPr>
          <a:xfrm>
            <a:off x="314131" y="4163954"/>
            <a:ext cx="3181145" cy="47737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1" name="TextBox 20"/>
          <p:cNvSpPr txBox="1"/>
          <p:nvPr/>
        </p:nvSpPr>
        <p:spPr>
          <a:xfrm>
            <a:off x="451521" y="4248031"/>
            <a:ext cx="2969596" cy="276999"/>
          </a:xfrm>
          <a:prstGeom prst="rect">
            <a:avLst/>
          </a:prstGeom>
          <a:noFill/>
        </p:spPr>
        <p:txBody>
          <a:bodyPr wrap="square" rtlCol="0">
            <a:spAutoFit/>
          </a:bodyPr>
          <a:lstStyle/>
          <a:p>
            <a:pPr>
              <a:defRPr/>
            </a:pPr>
            <a:r>
              <a:rPr lang="en-GB" altLang="en-US" sz="1200" dirty="0">
                <a:latin typeface="Roboto slab"/>
                <a:cs typeface="Roboto slab"/>
              </a:rPr>
              <a:t>Work with </a:t>
            </a:r>
            <a:r>
              <a:rPr lang="en-GB" altLang="en-US" sz="1200" b="1" dirty="0">
                <a:latin typeface="Roboto slab"/>
                <a:cs typeface="Roboto slab"/>
              </a:rPr>
              <a:t>17 acute trusts (A&amp;Es)</a:t>
            </a:r>
          </a:p>
        </p:txBody>
      </p:sp>
      <p:sp>
        <p:nvSpPr>
          <p:cNvPr id="22" name="Rounded Rectangle 21"/>
          <p:cNvSpPr/>
          <p:nvPr/>
        </p:nvSpPr>
        <p:spPr>
          <a:xfrm>
            <a:off x="301787" y="5461863"/>
            <a:ext cx="3193489" cy="47737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3" name="TextBox 22"/>
          <p:cNvSpPr txBox="1"/>
          <p:nvPr/>
        </p:nvSpPr>
        <p:spPr>
          <a:xfrm>
            <a:off x="435716" y="5562049"/>
            <a:ext cx="2969596" cy="276999"/>
          </a:xfrm>
          <a:prstGeom prst="rect">
            <a:avLst/>
          </a:prstGeom>
          <a:noFill/>
        </p:spPr>
        <p:txBody>
          <a:bodyPr wrap="square" rtlCol="0">
            <a:spAutoFit/>
          </a:bodyPr>
          <a:lstStyle/>
          <a:p>
            <a:pPr>
              <a:defRPr/>
            </a:pPr>
            <a:r>
              <a:rPr lang="en-GB" altLang="en-US" sz="1200" dirty="0">
                <a:latin typeface="Roboto slab"/>
                <a:cs typeface="Roboto slab"/>
              </a:rPr>
              <a:t>Budget of </a:t>
            </a:r>
            <a:r>
              <a:rPr lang="en-GB" altLang="en-US" sz="1200" b="1" dirty="0">
                <a:latin typeface="Roboto slab"/>
                <a:cs typeface="Roboto slab"/>
              </a:rPr>
              <a:t>£281 million</a:t>
            </a:r>
          </a:p>
        </p:txBody>
      </p:sp>
      <p:pic>
        <p:nvPicPr>
          <p:cNvPr id="5" name="Picture 4" descr="Screenshot 2019-06-13 at 16.4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717" y="1393955"/>
            <a:ext cx="4344766" cy="4107902"/>
          </a:xfrm>
          <a:prstGeom prst="rect">
            <a:avLst/>
          </a:prstGeom>
        </p:spPr>
      </p:pic>
      <p:sp>
        <p:nvSpPr>
          <p:cNvPr id="25" name="Rounded Rectangle 21">
            <a:extLst>
              <a:ext uri="{FF2B5EF4-FFF2-40B4-BE49-F238E27FC236}">
                <a16:creationId xmlns:a16="http://schemas.microsoft.com/office/drawing/2014/main" id="{93FC25D4-1C1B-42AA-BB2A-78455B5D9A88}"/>
              </a:ext>
            </a:extLst>
          </p:cNvPr>
          <p:cNvSpPr/>
          <p:nvPr/>
        </p:nvSpPr>
        <p:spPr>
          <a:xfrm>
            <a:off x="301786" y="4768713"/>
            <a:ext cx="3181145" cy="584403"/>
          </a:xfrm>
          <a:prstGeom prst="roundRect">
            <a:avLst>
              <a:gd name="adj" fmla="val 12820"/>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9D3D"/>
              </a:solidFill>
            </a:endParaRPr>
          </a:p>
        </p:txBody>
      </p:sp>
      <p:sp>
        <p:nvSpPr>
          <p:cNvPr id="26" name="TextBox 25">
            <a:extLst>
              <a:ext uri="{FF2B5EF4-FFF2-40B4-BE49-F238E27FC236}">
                <a16:creationId xmlns:a16="http://schemas.microsoft.com/office/drawing/2014/main" id="{17FEC7A5-2E2D-4D46-AFBE-76C4EFE09CB5}"/>
              </a:ext>
            </a:extLst>
          </p:cNvPr>
          <p:cNvSpPr txBox="1"/>
          <p:nvPr/>
        </p:nvSpPr>
        <p:spPr>
          <a:xfrm>
            <a:off x="451521" y="4830081"/>
            <a:ext cx="2985829" cy="461665"/>
          </a:xfrm>
          <a:prstGeom prst="rect">
            <a:avLst/>
          </a:prstGeom>
          <a:noFill/>
        </p:spPr>
        <p:txBody>
          <a:bodyPr wrap="square" rtlCol="0">
            <a:spAutoFit/>
          </a:bodyPr>
          <a:lstStyle/>
          <a:p>
            <a:pPr>
              <a:defRPr/>
            </a:pPr>
            <a:r>
              <a:rPr lang="en-GB" altLang="en-US" sz="1200" dirty="0">
                <a:latin typeface="Roboto slab"/>
                <a:cs typeface="Roboto slab"/>
              </a:rPr>
              <a:t>Over </a:t>
            </a:r>
            <a:r>
              <a:rPr lang="en-GB" altLang="en-US" sz="1200" b="1" dirty="0">
                <a:latin typeface="Roboto slab"/>
                <a:cs typeface="Roboto slab"/>
              </a:rPr>
              <a:t>100 ambulance stations </a:t>
            </a:r>
            <a:r>
              <a:rPr lang="en-GB" altLang="en-US" sz="1200" dirty="0">
                <a:latin typeface="Roboto slab"/>
                <a:cs typeface="Roboto slab"/>
              </a:rPr>
              <a:t>and</a:t>
            </a:r>
          </a:p>
          <a:p>
            <a:pPr>
              <a:defRPr/>
            </a:pPr>
            <a:r>
              <a:rPr lang="en-GB" altLang="en-US" sz="1200" b="1" dirty="0">
                <a:latin typeface="Roboto slab"/>
                <a:cs typeface="Roboto slab"/>
              </a:rPr>
              <a:t>3 Operations Centres</a:t>
            </a:r>
          </a:p>
        </p:txBody>
      </p:sp>
      <p:sp>
        <p:nvSpPr>
          <p:cNvPr id="2" name="Rectangle 1">
            <a:extLst>
              <a:ext uri="{FF2B5EF4-FFF2-40B4-BE49-F238E27FC236}">
                <a16:creationId xmlns:a16="http://schemas.microsoft.com/office/drawing/2014/main" id="{1C859AA6-36AD-4ADE-893B-6EF3A94E2AE0}"/>
              </a:ext>
            </a:extLst>
          </p:cNvPr>
          <p:cNvSpPr/>
          <p:nvPr/>
        </p:nvSpPr>
        <p:spPr>
          <a:xfrm>
            <a:off x="7569200" y="4044875"/>
            <a:ext cx="1009724" cy="7238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36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6" grpId="0" animBg="1"/>
      <p:bldP spid="17" grpId="0"/>
      <p:bldP spid="18" grpId="0" animBg="1"/>
      <p:bldP spid="19" grpId="0"/>
      <p:bldP spid="20" grpId="0" animBg="1"/>
      <p:bldP spid="21" grpId="0"/>
      <p:bldP spid="22" grpId="0" animBg="1"/>
      <p:bldP spid="23" grpId="0"/>
      <p:bldP spid="25" grpId="0" animBg="1"/>
      <p:bldP spid="26"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0F8228-0B2D-41BA-B651-C2ACB6D8B202}"/>
              </a:ext>
            </a:extLst>
          </p:cNvPr>
          <p:cNvPicPr>
            <a:picLocks noGrp="1" noChangeAspect="1"/>
          </p:cNvPicPr>
          <p:nvPr>
            <p:ph idx="1"/>
          </p:nvPr>
        </p:nvPicPr>
        <p:blipFill>
          <a:blip r:embed="rId3"/>
          <a:stretch>
            <a:fillRect/>
          </a:stretch>
        </p:blipFill>
        <p:spPr>
          <a:xfrm>
            <a:off x="1685130" y="1187434"/>
            <a:ext cx="5374888" cy="4893914"/>
          </a:xfrm>
        </p:spPr>
      </p:pic>
      <p:sp>
        <p:nvSpPr>
          <p:cNvPr id="6" name="Isosceles Triangle 5">
            <a:extLst>
              <a:ext uri="{FF2B5EF4-FFF2-40B4-BE49-F238E27FC236}">
                <a16:creationId xmlns:a16="http://schemas.microsoft.com/office/drawing/2014/main" id="{EB48EEDF-760F-4956-98D6-40FD3163CA54}"/>
              </a:ext>
            </a:extLst>
          </p:cNvPr>
          <p:cNvSpPr/>
          <p:nvPr/>
        </p:nvSpPr>
        <p:spPr>
          <a:xfrm>
            <a:off x="6420313" y="369831"/>
            <a:ext cx="1694985" cy="2361475"/>
          </a:xfrm>
          <a:prstGeom prst="triangle">
            <a:avLst>
              <a:gd name="adj" fmla="val 5435"/>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7" name="Oval 6">
            <a:extLst>
              <a:ext uri="{FF2B5EF4-FFF2-40B4-BE49-F238E27FC236}">
                <a16:creationId xmlns:a16="http://schemas.microsoft.com/office/drawing/2014/main" id="{91145E0E-D257-4580-84B3-B41FAC4BEE36}"/>
              </a:ext>
            </a:extLst>
          </p:cNvPr>
          <p:cNvSpPr/>
          <p:nvPr/>
        </p:nvSpPr>
        <p:spPr>
          <a:xfrm>
            <a:off x="5837662" y="769434"/>
            <a:ext cx="1165303" cy="111512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8" name="Parallelogram 7">
            <a:extLst>
              <a:ext uri="{FF2B5EF4-FFF2-40B4-BE49-F238E27FC236}">
                <a16:creationId xmlns:a16="http://schemas.microsoft.com/office/drawing/2014/main" id="{69D0CCF0-65C7-42D7-B615-1DF3C005775E}"/>
              </a:ext>
            </a:extLst>
          </p:cNvPr>
          <p:cNvSpPr/>
          <p:nvPr/>
        </p:nvSpPr>
        <p:spPr>
          <a:xfrm rot="3481218" flipV="1">
            <a:off x="5846641" y="1566474"/>
            <a:ext cx="892097" cy="394411"/>
          </a:xfrm>
          <a:prstGeom prst="parallelogram">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9" name="Rectangle 8">
            <a:extLst>
              <a:ext uri="{FF2B5EF4-FFF2-40B4-BE49-F238E27FC236}">
                <a16:creationId xmlns:a16="http://schemas.microsoft.com/office/drawing/2014/main" id="{E031BD6A-B3D5-4C20-B429-21E1681DAB2D}"/>
              </a:ext>
            </a:extLst>
          </p:cNvPr>
          <p:cNvSpPr/>
          <p:nvPr/>
        </p:nvSpPr>
        <p:spPr>
          <a:xfrm>
            <a:off x="4839629" y="5475249"/>
            <a:ext cx="1996069" cy="51295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0" name="Rectangle 9">
            <a:extLst>
              <a:ext uri="{FF2B5EF4-FFF2-40B4-BE49-F238E27FC236}">
                <a16:creationId xmlns:a16="http://schemas.microsoft.com/office/drawing/2014/main" id="{C3CE3178-3530-47C2-B25D-F0BAF045DD21}"/>
              </a:ext>
            </a:extLst>
          </p:cNvPr>
          <p:cNvSpPr/>
          <p:nvPr/>
        </p:nvSpPr>
        <p:spPr>
          <a:xfrm>
            <a:off x="1384609" y="5108141"/>
            <a:ext cx="1996069" cy="88006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4" name="Straight Arrow Connector 3">
            <a:extLst>
              <a:ext uri="{FF2B5EF4-FFF2-40B4-BE49-F238E27FC236}">
                <a16:creationId xmlns:a16="http://schemas.microsoft.com/office/drawing/2014/main" id="{777D789C-6B4E-422B-8520-5250D5F3090F}"/>
              </a:ext>
            </a:extLst>
          </p:cNvPr>
          <p:cNvCxnSpPr/>
          <p:nvPr/>
        </p:nvCxnSpPr>
        <p:spPr>
          <a:xfrm flipV="1">
            <a:off x="2392326" y="2246478"/>
            <a:ext cx="3753293" cy="232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9553EA7-A95C-4357-879C-0CE3A48320B4}"/>
              </a:ext>
            </a:extLst>
          </p:cNvPr>
          <p:cNvSpPr txBox="1"/>
          <p:nvPr/>
        </p:nvSpPr>
        <p:spPr>
          <a:xfrm>
            <a:off x="6453963" y="2246478"/>
            <a:ext cx="1996069" cy="646331"/>
          </a:xfrm>
          <a:prstGeom prst="rect">
            <a:avLst/>
          </a:prstGeom>
          <a:noFill/>
        </p:spPr>
        <p:txBody>
          <a:bodyPr wrap="square" rtlCol="0">
            <a:spAutoFit/>
          </a:bodyPr>
          <a:lstStyle/>
          <a:p>
            <a:r>
              <a:rPr lang="en-GB" dirty="0"/>
              <a:t>Berkhamsted to Waveney 150 miles</a:t>
            </a:r>
          </a:p>
        </p:txBody>
      </p:sp>
      <p:sp>
        <p:nvSpPr>
          <p:cNvPr id="12" name="TextBox 11">
            <a:extLst>
              <a:ext uri="{FF2B5EF4-FFF2-40B4-BE49-F238E27FC236}">
                <a16:creationId xmlns:a16="http://schemas.microsoft.com/office/drawing/2014/main" id="{3FFA1B57-D19B-4053-A163-B2222CDBFD22}"/>
              </a:ext>
            </a:extLst>
          </p:cNvPr>
          <p:cNvSpPr txBox="1"/>
          <p:nvPr/>
        </p:nvSpPr>
        <p:spPr>
          <a:xfrm>
            <a:off x="5889177" y="4326893"/>
            <a:ext cx="2162003" cy="646331"/>
          </a:xfrm>
          <a:prstGeom prst="rect">
            <a:avLst/>
          </a:prstGeom>
          <a:noFill/>
        </p:spPr>
        <p:txBody>
          <a:bodyPr wrap="square" rtlCol="0">
            <a:spAutoFit/>
          </a:bodyPr>
          <a:lstStyle/>
          <a:p>
            <a:r>
              <a:rPr lang="en-GB" dirty="0"/>
              <a:t>Peterborough to Felixstowe 100 miles</a:t>
            </a:r>
          </a:p>
        </p:txBody>
      </p:sp>
      <p:cxnSp>
        <p:nvCxnSpPr>
          <p:cNvPr id="13" name="Straight Arrow Connector 12">
            <a:extLst>
              <a:ext uri="{FF2B5EF4-FFF2-40B4-BE49-F238E27FC236}">
                <a16:creationId xmlns:a16="http://schemas.microsoft.com/office/drawing/2014/main" id="{3C1AC506-5C91-47DB-8B0E-A2CDCF7F97A0}"/>
              </a:ext>
            </a:extLst>
          </p:cNvPr>
          <p:cNvCxnSpPr/>
          <p:nvPr/>
        </p:nvCxnSpPr>
        <p:spPr>
          <a:xfrm>
            <a:off x="3033132" y="2341756"/>
            <a:ext cx="2609385" cy="1642486"/>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3A0F1D1B-366E-4EA4-B00D-97C2DF091759}"/>
              </a:ext>
            </a:extLst>
          </p:cNvPr>
          <p:cNvCxnSpPr/>
          <p:nvPr/>
        </p:nvCxnSpPr>
        <p:spPr>
          <a:xfrm flipV="1">
            <a:off x="3880884" y="1456660"/>
            <a:ext cx="1488558" cy="391278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3860C9C-016A-4E47-8E5E-B31D73F474C9}"/>
              </a:ext>
            </a:extLst>
          </p:cNvPr>
          <p:cNvSpPr txBox="1"/>
          <p:nvPr/>
        </p:nvSpPr>
        <p:spPr>
          <a:xfrm>
            <a:off x="6283323" y="3162999"/>
            <a:ext cx="1996069" cy="646331"/>
          </a:xfrm>
          <a:prstGeom prst="rect">
            <a:avLst/>
          </a:prstGeom>
          <a:noFill/>
        </p:spPr>
        <p:txBody>
          <a:bodyPr wrap="square" rtlCol="0">
            <a:spAutoFit/>
          </a:bodyPr>
          <a:lstStyle/>
          <a:p>
            <a:r>
              <a:rPr lang="en-GB" dirty="0"/>
              <a:t>Thurrock to Cromer 130 miles</a:t>
            </a:r>
          </a:p>
        </p:txBody>
      </p:sp>
      <p:sp>
        <p:nvSpPr>
          <p:cNvPr id="16" name="Title 2">
            <a:extLst>
              <a:ext uri="{FF2B5EF4-FFF2-40B4-BE49-F238E27FC236}">
                <a16:creationId xmlns:a16="http://schemas.microsoft.com/office/drawing/2014/main" id="{0B66B088-8D23-4A53-B5D9-54BC50E15663}"/>
              </a:ext>
            </a:extLst>
          </p:cNvPr>
          <p:cNvSpPr txBox="1">
            <a:spLocks/>
          </p:cNvSpPr>
          <p:nvPr/>
        </p:nvSpPr>
        <p:spPr>
          <a:xfrm>
            <a:off x="-286098" y="1082900"/>
            <a:ext cx="6149517" cy="7303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srgbClr val="009D3D"/>
              </a:solidFill>
              <a:latin typeface="Roboto slab"/>
              <a:cs typeface="Roboto slab"/>
            </a:endParaRPr>
          </a:p>
        </p:txBody>
      </p:sp>
      <p:sp>
        <p:nvSpPr>
          <p:cNvPr id="17" name="Title 16">
            <a:extLst>
              <a:ext uri="{FF2B5EF4-FFF2-40B4-BE49-F238E27FC236}">
                <a16:creationId xmlns:a16="http://schemas.microsoft.com/office/drawing/2014/main" id="{A1540828-820B-4C5E-9AFF-CA4489757657}"/>
              </a:ext>
            </a:extLst>
          </p:cNvPr>
          <p:cNvSpPr>
            <a:spLocks noGrp="1"/>
          </p:cNvSpPr>
          <p:nvPr>
            <p:ph type="title"/>
          </p:nvPr>
        </p:nvSpPr>
        <p:spPr/>
        <p:txBody>
          <a:bodyPr/>
          <a:lstStyle/>
          <a:p>
            <a:r>
              <a:rPr lang="en-GB" altLang="en-US" sz="3600" dirty="0">
                <a:solidFill>
                  <a:srgbClr val="009D3D"/>
                </a:solidFill>
                <a:latin typeface="Roboto slab"/>
                <a:cs typeface="Roboto slab"/>
              </a:rPr>
              <a:t>We are a </a:t>
            </a:r>
            <a:r>
              <a:rPr lang="en-GB" altLang="en-US" sz="3600" b="1" dirty="0">
                <a:solidFill>
                  <a:srgbClr val="000000"/>
                </a:solidFill>
                <a:latin typeface="Roboto slab"/>
                <a:cs typeface="Roboto slab"/>
              </a:rPr>
              <a:t>BIG</a:t>
            </a:r>
            <a:r>
              <a:rPr lang="en-GB" altLang="en-US" sz="3600" dirty="0">
                <a:solidFill>
                  <a:srgbClr val="009D3D"/>
                </a:solidFill>
                <a:latin typeface="Roboto slab"/>
                <a:cs typeface="Roboto slab"/>
              </a:rPr>
              <a:t> organisation</a:t>
            </a:r>
            <a:endParaRPr lang="en-GB" dirty="0"/>
          </a:p>
        </p:txBody>
      </p:sp>
    </p:spTree>
    <p:extLst>
      <p:ext uri="{BB962C8B-B14F-4D97-AF65-F5344CB8AC3E}">
        <p14:creationId xmlns:p14="http://schemas.microsoft.com/office/powerpoint/2010/main" val="182077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00485" y="1124684"/>
            <a:ext cx="4025584" cy="766585"/>
          </a:xfrm>
          <a:prstGeom prst="roundRect">
            <a:avLst>
              <a:gd name="adj" fmla="val 12820"/>
            </a:avLst>
          </a:prstGeom>
          <a:solidFill>
            <a:srgbClr val="009D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extBox 6"/>
          <p:cNvSpPr txBox="1"/>
          <p:nvPr/>
        </p:nvSpPr>
        <p:spPr>
          <a:xfrm>
            <a:off x="4580413" y="1142913"/>
            <a:ext cx="3651471" cy="692497"/>
          </a:xfrm>
          <a:prstGeom prst="rect">
            <a:avLst/>
          </a:prstGeom>
          <a:noFill/>
        </p:spPr>
        <p:txBody>
          <a:bodyPr wrap="square" rtlCol="0">
            <a:spAutoFit/>
          </a:bodyPr>
          <a:lstStyle/>
          <a:p>
            <a:pPr lvl="0" algn="ctr"/>
            <a:r>
              <a:rPr lang="en-US" sz="1500" b="1" dirty="0">
                <a:solidFill>
                  <a:srgbClr val="FFFF00"/>
                </a:solidFill>
                <a:latin typeface="Roboto slab"/>
                <a:cs typeface="Roboto slab"/>
              </a:rPr>
              <a:t>Care </a:t>
            </a:r>
          </a:p>
          <a:p>
            <a:pPr lvl="0" algn="ctr"/>
            <a:r>
              <a:rPr lang="en-US" sz="1200" dirty="0">
                <a:solidFill>
                  <a:schemeClr val="bg1"/>
                </a:solidFill>
                <a:latin typeface="Roboto slab"/>
                <a:cs typeface="Roboto slab"/>
              </a:rPr>
              <a:t>We value warmth empathy and compassion </a:t>
            </a:r>
            <a:br>
              <a:rPr lang="en-US" sz="1200" dirty="0">
                <a:solidFill>
                  <a:schemeClr val="bg1"/>
                </a:solidFill>
                <a:latin typeface="Roboto slab"/>
                <a:cs typeface="Roboto slab"/>
              </a:rPr>
            </a:br>
            <a:r>
              <a:rPr lang="en-US" sz="1200" dirty="0">
                <a:solidFill>
                  <a:schemeClr val="bg1"/>
                </a:solidFill>
                <a:latin typeface="Roboto slab"/>
                <a:cs typeface="Roboto slab"/>
              </a:rPr>
              <a:t>in all our relationships</a:t>
            </a:r>
            <a:endParaRPr lang="en-US" dirty="0"/>
          </a:p>
        </p:txBody>
      </p:sp>
      <p:sp>
        <p:nvSpPr>
          <p:cNvPr id="8" name="Rounded Rectangle 7"/>
          <p:cNvSpPr/>
          <p:nvPr/>
        </p:nvSpPr>
        <p:spPr>
          <a:xfrm>
            <a:off x="4400485" y="2028872"/>
            <a:ext cx="4025584" cy="792000"/>
          </a:xfrm>
          <a:prstGeom prst="roundRect">
            <a:avLst>
              <a:gd name="adj" fmla="val 12820"/>
            </a:avLst>
          </a:prstGeom>
          <a:solidFill>
            <a:srgbClr val="009D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p:cNvSpPr txBox="1"/>
          <p:nvPr/>
        </p:nvSpPr>
        <p:spPr>
          <a:xfrm>
            <a:off x="4707421" y="2075591"/>
            <a:ext cx="3397455" cy="692497"/>
          </a:xfrm>
          <a:prstGeom prst="rect">
            <a:avLst/>
          </a:prstGeom>
          <a:noFill/>
        </p:spPr>
        <p:txBody>
          <a:bodyPr wrap="square" rtlCol="0">
            <a:spAutoFit/>
          </a:bodyPr>
          <a:lstStyle/>
          <a:p>
            <a:pPr lvl="0" algn="ctr"/>
            <a:r>
              <a:rPr lang="en-US" sz="1500" b="1" dirty="0">
                <a:solidFill>
                  <a:srgbClr val="FFFF00"/>
                </a:solidFill>
                <a:latin typeface="Roboto slab"/>
                <a:cs typeface="Roboto slab"/>
              </a:rPr>
              <a:t>Teamwork</a:t>
            </a:r>
          </a:p>
          <a:p>
            <a:pPr lvl="0" algn="ctr"/>
            <a:r>
              <a:rPr lang="en-US" sz="1200" dirty="0">
                <a:solidFill>
                  <a:schemeClr val="bg1"/>
                </a:solidFill>
                <a:latin typeface="Roboto slab"/>
                <a:cs typeface="Roboto slab"/>
              </a:rPr>
              <a:t>Together as one, we work with pride and commitment to achieve our vision</a:t>
            </a:r>
            <a:endParaRPr lang="en-US" sz="1200" dirty="0">
              <a:solidFill>
                <a:schemeClr val="bg1"/>
              </a:solidFill>
            </a:endParaRPr>
          </a:p>
        </p:txBody>
      </p:sp>
      <p:sp>
        <p:nvSpPr>
          <p:cNvPr id="10" name="Rounded Rectangle 9"/>
          <p:cNvSpPr/>
          <p:nvPr/>
        </p:nvSpPr>
        <p:spPr>
          <a:xfrm>
            <a:off x="4400485" y="2969472"/>
            <a:ext cx="4025584" cy="771978"/>
          </a:xfrm>
          <a:prstGeom prst="roundRect">
            <a:avLst>
              <a:gd name="adj" fmla="val 12820"/>
            </a:avLst>
          </a:prstGeom>
          <a:solidFill>
            <a:srgbClr val="009D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TextBox 10"/>
          <p:cNvSpPr txBox="1"/>
          <p:nvPr/>
        </p:nvSpPr>
        <p:spPr>
          <a:xfrm>
            <a:off x="4707421" y="2990171"/>
            <a:ext cx="3524463" cy="692497"/>
          </a:xfrm>
          <a:prstGeom prst="rect">
            <a:avLst/>
          </a:prstGeom>
          <a:noFill/>
        </p:spPr>
        <p:txBody>
          <a:bodyPr wrap="square" rtlCol="0">
            <a:spAutoFit/>
          </a:bodyPr>
          <a:lstStyle/>
          <a:p>
            <a:pPr lvl="0" algn="ctr"/>
            <a:r>
              <a:rPr lang="en-US" sz="1500" b="1" dirty="0">
                <a:solidFill>
                  <a:srgbClr val="FFFF00"/>
                </a:solidFill>
                <a:latin typeface="Roboto slab"/>
                <a:cs typeface="Roboto slab"/>
              </a:rPr>
              <a:t>Quality</a:t>
            </a:r>
          </a:p>
          <a:p>
            <a:pPr lvl="0" algn="ctr"/>
            <a:r>
              <a:rPr lang="en-US" sz="1200" dirty="0">
                <a:solidFill>
                  <a:schemeClr val="bg1"/>
                </a:solidFill>
                <a:latin typeface="Roboto slab"/>
                <a:cs typeface="Roboto slab"/>
              </a:rPr>
              <a:t>We strive to consistently achieve high standards through continuous improvement</a:t>
            </a:r>
            <a:endParaRPr lang="en-US" sz="1200" dirty="0"/>
          </a:p>
        </p:txBody>
      </p:sp>
      <p:sp>
        <p:nvSpPr>
          <p:cNvPr id="12" name="Rounded Rectangle 11"/>
          <p:cNvSpPr/>
          <p:nvPr/>
        </p:nvSpPr>
        <p:spPr>
          <a:xfrm>
            <a:off x="4400485" y="3886473"/>
            <a:ext cx="4025584" cy="790475"/>
          </a:xfrm>
          <a:prstGeom prst="roundRect">
            <a:avLst>
              <a:gd name="adj" fmla="val 12820"/>
            </a:avLst>
          </a:prstGeom>
          <a:solidFill>
            <a:srgbClr val="009D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TextBox 12"/>
          <p:cNvSpPr txBox="1"/>
          <p:nvPr/>
        </p:nvSpPr>
        <p:spPr>
          <a:xfrm>
            <a:off x="4580413" y="3907834"/>
            <a:ext cx="3651471" cy="692497"/>
          </a:xfrm>
          <a:prstGeom prst="rect">
            <a:avLst/>
          </a:prstGeom>
          <a:noFill/>
        </p:spPr>
        <p:txBody>
          <a:bodyPr wrap="square" rtlCol="0">
            <a:spAutoFit/>
          </a:bodyPr>
          <a:lstStyle/>
          <a:p>
            <a:pPr lvl="0" algn="ctr"/>
            <a:r>
              <a:rPr lang="en-US" sz="1500" b="1" dirty="0">
                <a:solidFill>
                  <a:srgbClr val="FFFF00"/>
                </a:solidFill>
                <a:latin typeface="Roboto slab"/>
                <a:cs typeface="Roboto slab"/>
              </a:rPr>
              <a:t>Respect</a:t>
            </a:r>
          </a:p>
          <a:p>
            <a:pPr lvl="0" algn="ctr"/>
            <a:r>
              <a:rPr lang="en-US" sz="1200" dirty="0">
                <a:solidFill>
                  <a:schemeClr val="bg1"/>
                </a:solidFill>
                <a:latin typeface="Roboto slab"/>
                <a:cs typeface="Roboto slab"/>
              </a:rPr>
              <a:t>We value individuals, including our patients, our staff and our partners in every interaction</a:t>
            </a:r>
            <a:endParaRPr lang="en-US" sz="1200" dirty="0"/>
          </a:p>
        </p:txBody>
      </p:sp>
      <p:sp>
        <p:nvSpPr>
          <p:cNvPr id="14" name="Rounded Rectangle 13"/>
          <p:cNvSpPr/>
          <p:nvPr/>
        </p:nvSpPr>
        <p:spPr>
          <a:xfrm>
            <a:off x="4400485" y="4838449"/>
            <a:ext cx="4025584" cy="790474"/>
          </a:xfrm>
          <a:prstGeom prst="roundRect">
            <a:avLst>
              <a:gd name="adj" fmla="val 12820"/>
            </a:avLst>
          </a:prstGeom>
          <a:solidFill>
            <a:srgbClr val="009D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TextBox 14"/>
          <p:cNvSpPr txBox="1"/>
          <p:nvPr/>
        </p:nvSpPr>
        <p:spPr>
          <a:xfrm>
            <a:off x="4580413" y="4867455"/>
            <a:ext cx="3651471" cy="692497"/>
          </a:xfrm>
          <a:prstGeom prst="rect">
            <a:avLst/>
          </a:prstGeom>
          <a:noFill/>
        </p:spPr>
        <p:txBody>
          <a:bodyPr wrap="square" rtlCol="0">
            <a:spAutoFit/>
          </a:bodyPr>
          <a:lstStyle/>
          <a:p>
            <a:pPr lvl="0" algn="ctr"/>
            <a:r>
              <a:rPr lang="en-US" sz="1500" b="1" dirty="0">
                <a:solidFill>
                  <a:srgbClr val="FFFF00"/>
                </a:solidFill>
                <a:latin typeface="Roboto slab"/>
                <a:cs typeface="Roboto slab"/>
              </a:rPr>
              <a:t>Honesty</a:t>
            </a:r>
          </a:p>
          <a:p>
            <a:pPr lvl="0" algn="ctr"/>
            <a:r>
              <a:rPr lang="en-US" sz="1200" dirty="0">
                <a:solidFill>
                  <a:schemeClr val="bg1"/>
                </a:solidFill>
                <a:latin typeface="Roboto slab"/>
                <a:cs typeface="Roboto slab"/>
              </a:rPr>
              <a:t>We value a culture that has trust, integrity and transparency at the </a:t>
            </a:r>
            <a:r>
              <a:rPr lang="en-US" sz="1200" dirty="0" err="1">
                <a:solidFill>
                  <a:schemeClr val="bg1"/>
                </a:solidFill>
                <a:latin typeface="Roboto slab"/>
                <a:cs typeface="Roboto slab"/>
              </a:rPr>
              <a:t>centre</a:t>
            </a:r>
            <a:r>
              <a:rPr lang="en-US" sz="1200" dirty="0">
                <a:solidFill>
                  <a:schemeClr val="bg1"/>
                </a:solidFill>
                <a:latin typeface="Roboto slab"/>
                <a:cs typeface="Roboto slab"/>
              </a:rPr>
              <a:t> of everything we do</a:t>
            </a:r>
            <a:endParaRPr lang="en-US" sz="1200" dirty="0"/>
          </a:p>
        </p:txBody>
      </p:sp>
      <p:pic>
        <p:nvPicPr>
          <p:cNvPr id="16" name="Content Placeholder 15">
            <a:extLst>
              <a:ext uri="{FF2B5EF4-FFF2-40B4-BE49-F238E27FC236}">
                <a16:creationId xmlns:a16="http://schemas.microsoft.com/office/drawing/2014/main" id="{2A995D73-81E0-4D77-B81A-5AA11BAEBEC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260" y="1356252"/>
            <a:ext cx="4246839" cy="4203700"/>
          </a:xfrm>
          <a:prstGeom prst="rect">
            <a:avLst/>
          </a:prstGeom>
        </p:spPr>
      </p:pic>
      <p:sp>
        <p:nvSpPr>
          <p:cNvPr id="17" name="Title 2">
            <a:extLst>
              <a:ext uri="{FF2B5EF4-FFF2-40B4-BE49-F238E27FC236}">
                <a16:creationId xmlns:a16="http://schemas.microsoft.com/office/drawing/2014/main" id="{1EDCE058-2985-47A0-A736-DA22265169DB}"/>
              </a:ext>
            </a:extLst>
          </p:cNvPr>
          <p:cNvSpPr>
            <a:spLocks noGrp="1"/>
          </p:cNvSpPr>
          <p:nvPr>
            <p:ph type="title"/>
          </p:nvPr>
        </p:nvSpPr>
        <p:spPr>
          <a:xfrm>
            <a:off x="286276" y="348271"/>
            <a:ext cx="8140661" cy="796819"/>
          </a:xfrm>
        </p:spPr>
        <p:txBody>
          <a:bodyPr/>
          <a:lstStyle/>
          <a:p>
            <a:r>
              <a:rPr lang="en-GB" sz="3000" dirty="0"/>
              <a:t>Our values</a:t>
            </a:r>
          </a:p>
        </p:txBody>
      </p:sp>
    </p:spTree>
    <p:extLst>
      <p:ext uri="{BB962C8B-B14F-4D97-AF65-F5344CB8AC3E}">
        <p14:creationId xmlns:p14="http://schemas.microsoft.com/office/powerpoint/2010/main" val="23408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animBg="1"/>
      <p:bldP spid="11" grpId="0"/>
      <p:bldP spid="12" grpId="0" animBg="1"/>
      <p:bldP spid="13"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89C29858-263A-4C5F-9335-6B11A2656434}"/>
              </a:ext>
            </a:extLst>
          </p:cNvPr>
          <p:cNvPicPr>
            <a:picLocks noChangeAspect="1"/>
          </p:cNvPicPr>
          <p:nvPr/>
        </p:nvPicPr>
        <p:blipFill>
          <a:blip r:embed="rId3"/>
          <a:stretch>
            <a:fillRect/>
          </a:stretch>
        </p:blipFill>
        <p:spPr>
          <a:xfrm>
            <a:off x="-323111" y="227272"/>
            <a:ext cx="9267085" cy="6444144"/>
          </a:xfrm>
          <a:prstGeom prst="rect">
            <a:avLst/>
          </a:prstGeom>
        </p:spPr>
      </p:pic>
      <p:pic>
        <p:nvPicPr>
          <p:cNvPr id="8" name="Picture Placeholder 7" descr="A group of people standing in the grass&#10;&#10;Description automatically generated">
            <a:extLst>
              <a:ext uri="{FF2B5EF4-FFF2-40B4-BE49-F238E27FC236}">
                <a16:creationId xmlns:a16="http://schemas.microsoft.com/office/drawing/2014/main" id="{BBE71738-D463-43C2-ABD4-B7CB683A0AEC}"/>
              </a:ext>
            </a:extLst>
          </p:cNvPr>
          <p:cNvPicPr>
            <a:picLocks noGrp="1" noChangeAspect="1"/>
          </p:cNvPicPr>
          <p:nvPr>
            <p:ph type="pic" idx="10"/>
          </p:nvPr>
        </p:nvPicPr>
        <p:blipFill rotWithShape="1">
          <a:blip r:embed="rId4"/>
          <a:srcRect l="4146" t="10973" r="13079" b="20436"/>
          <a:stretch/>
        </p:blipFill>
        <p:spPr>
          <a:xfrm rot="894280">
            <a:off x="3683895" y="2254975"/>
            <a:ext cx="4428515" cy="2751512"/>
          </a:xfrm>
        </p:spPr>
      </p:pic>
      <p:pic>
        <p:nvPicPr>
          <p:cNvPr id="4" name="Picture 3" descr="A group of people posing for the camera&#10;&#10;Description automatically generated">
            <a:extLst>
              <a:ext uri="{FF2B5EF4-FFF2-40B4-BE49-F238E27FC236}">
                <a16:creationId xmlns:a16="http://schemas.microsoft.com/office/drawing/2014/main" id="{058F5042-ED89-4415-9AE2-9F5DAFB41221}"/>
              </a:ext>
            </a:extLst>
          </p:cNvPr>
          <p:cNvPicPr>
            <a:picLocks noChangeAspect="1"/>
          </p:cNvPicPr>
          <p:nvPr/>
        </p:nvPicPr>
        <p:blipFill>
          <a:blip r:embed="rId5"/>
          <a:stretch>
            <a:fillRect/>
          </a:stretch>
        </p:blipFill>
        <p:spPr>
          <a:xfrm rot="20461418">
            <a:off x="528943" y="2139162"/>
            <a:ext cx="4428516" cy="3324634"/>
          </a:xfrm>
          <a:prstGeom prst="rect">
            <a:avLst/>
          </a:prstGeom>
        </p:spPr>
      </p:pic>
      <p:pic>
        <p:nvPicPr>
          <p:cNvPr id="3" name="Picture 2" descr="A person standing in front of a bus&#10;&#10;Description automatically generated">
            <a:extLst>
              <a:ext uri="{FF2B5EF4-FFF2-40B4-BE49-F238E27FC236}">
                <a16:creationId xmlns:a16="http://schemas.microsoft.com/office/drawing/2014/main" id="{03BFE023-3FF3-4E2C-8857-70EE375DB981}"/>
              </a:ext>
            </a:extLst>
          </p:cNvPr>
          <p:cNvPicPr>
            <a:picLocks noChangeAspect="1"/>
          </p:cNvPicPr>
          <p:nvPr/>
        </p:nvPicPr>
        <p:blipFill>
          <a:blip r:embed="rId6"/>
          <a:stretch>
            <a:fillRect/>
          </a:stretch>
        </p:blipFill>
        <p:spPr>
          <a:xfrm>
            <a:off x="1104900" y="2083077"/>
            <a:ext cx="6143625" cy="3456181"/>
          </a:xfrm>
          <a:prstGeom prst="rect">
            <a:avLst/>
          </a:prstGeom>
        </p:spPr>
      </p:pic>
    </p:spTree>
    <p:extLst>
      <p:ext uri="{BB962C8B-B14F-4D97-AF65-F5344CB8AC3E}">
        <p14:creationId xmlns:p14="http://schemas.microsoft.com/office/powerpoint/2010/main" val="27449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2131</Words>
  <Application>Microsoft Office PowerPoint</Application>
  <PresentationFormat>Custom</PresentationFormat>
  <Paragraphs>250</Paragraphs>
  <Slides>26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Next LT Pro</vt:lpstr>
      <vt:lpstr>Calibri</vt:lpstr>
      <vt:lpstr>Frutiger LT Std 45 Light</vt:lpstr>
      <vt:lpstr>Quantico</vt:lpstr>
      <vt:lpstr>Roboto slab</vt:lpstr>
      <vt:lpstr>Office Theme</vt:lpstr>
      <vt:lpstr>Hello and welcome to</vt:lpstr>
      <vt:lpstr>House Keeping Rules</vt:lpstr>
      <vt:lpstr>Ambulance Service Careers</vt:lpstr>
      <vt:lpstr>PowerPoint Presentation</vt:lpstr>
      <vt:lpstr>Why the                ?</vt:lpstr>
      <vt:lpstr>PowerPoint Presentation</vt:lpstr>
      <vt:lpstr>We are a BIG organisation</vt:lpstr>
      <vt:lpstr>Our values</vt:lpstr>
      <vt:lpstr>PowerPoint Presentation</vt:lpstr>
      <vt:lpstr>Equality &amp; Inclusion at EEAST</vt:lpstr>
      <vt:lpstr>Staff support in EEAST</vt:lpstr>
      <vt:lpstr>Ambulance Operations Centre</vt:lpstr>
      <vt:lpstr>Categorising our calls</vt:lpstr>
      <vt:lpstr>Categorising our calls - Quiz</vt:lpstr>
      <vt:lpstr>Hear &amp; Treat (ECAT)</vt:lpstr>
      <vt:lpstr>Hear &amp; Treat (ECAT)</vt:lpstr>
      <vt:lpstr>When you need an ambulance</vt:lpstr>
      <vt:lpstr>Clinical Recruitment</vt:lpstr>
      <vt:lpstr>Clinical Recruitment</vt:lpstr>
      <vt:lpstr>Paramedic opportunities</vt:lpstr>
      <vt:lpstr>PowerPoint Presentation</vt:lpstr>
      <vt:lpstr>Shift work</vt:lpstr>
      <vt:lpstr>Voluntary Community First Responders (CFRs)</vt:lpstr>
      <vt:lpstr>Other roles in EEAST</vt:lpstr>
      <vt:lpstr>Other roles in EEAST</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Ambulance Service Careers</dc:title>
  <dc:creator>Neil Pettit</dc:creator>
  <cp:lastModifiedBy>Galvin Nicola (RQW) Pr Alexandra Hosp Tr</cp:lastModifiedBy>
  <cp:revision>71</cp:revision>
  <dcterms:created xsi:type="dcterms:W3CDTF">2020-07-30T08:16:18Z</dcterms:created>
  <dcterms:modified xsi:type="dcterms:W3CDTF">2020-12-03T15:18:04Z</dcterms:modified>
</cp:coreProperties>
</file>